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8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97" r:id="rId27"/>
    <p:sldId id="279" r:id="rId28"/>
    <p:sldId id="280" r:id="rId29"/>
    <p:sldId id="281" r:id="rId30"/>
    <p:sldId id="282" r:id="rId31"/>
    <p:sldId id="299" r:id="rId32"/>
    <p:sldId id="300" r:id="rId33"/>
    <p:sldId id="283" r:id="rId34"/>
    <p:sldId id="284" r:id="rId35"/>
    <p:sldId id="296" r:id="rId36"/>
    <p:sldId id="285" r:id="rId37"/>
    <p:sldId id="286" r:id="rId38"/>
    <p:sldId id="287" r:id="rId39"/>
    <p:sldId id="289" r:id="rId40"/>
    <p:sldId id="290" r:id="rId41"/>
    <p:sldId id="291" r:id="rId42"/>
    <p:sldId id="302"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F6C0-0EBC-4E1F-A7C6-A084FCC66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6DDC97-7D95-4BAF-9EC8-E17BD0F9D3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096425-5C0A-496E-9204-E68C4EA332D7}"/>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5" name="Footer Placeholder 4">
            <a:extLst>
              <a:ext uri="{FF2B5EF4-FFF2-40B4-BE49-F238E27FC236}">
                <a16:creationId xmlns:a16="http://schemas.microsoft.com/office/drawing/2014/main" id="{49FC7F1A-E2F8-4850-80CB-83E0E4A44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D4A2C-A806-481C-9143-A009270A0FB9}"/>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69151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BE34-A8AA-4F3D-9E3A-696455939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247EA-7CC4-4FDA-AE3E-A9674A17C9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C387E-9625-4999-9515-DD72E01A5697}"/>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5" name="Footer Placeholder 4">
            <a:extLst>
              <a:ext uri="{FF2B5EF4-FFF2-40B4-BE49-F238E27FC236}">
                <a16:creationId xmlns:a16="http://schemas.microsoft.com/office/drawing/2014/main" id="{955F00F8-6A33-4984-B0C5-E76E86904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B95F9-EDED-4BA8-9129-C17E05B9E309}"/>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16700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5C640-2619-4E7B-A47C-B99DE8A8B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86F266-F571-4148-90A5-2591A11B5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4E6F8-0731-4E3C-8B3C-2C9BA5CE6A05}"/>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5" name="Footer Placeholder 4">
            <a:extLst>
              <a:ext uri="{FF2B5EF4-FFF2-40B4-BE49-F238E27FC236}">
                <a16:creationId xmlns:a16="http://schemas.microsoft.com/office/drawing/2014/main" id="{2B2E59B6-9442-4558-B135-BF3E2F920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BD9E1-6526-4FBC-877C-C1E11117DEA8}"/>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53989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51F2-EA88-4AB4-9ADA-790333014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FAE0D6-2AD3-4CEC-8B49-E73BEF9DD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BB4F1-5428-443D-9CB3-390F2D2B9008}"/>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5" name="Footer Placeholder 4">
            <a:extLst>
              <a:ext uri="{FF2B5EF4-FFF2-40B4-BE49-F238E27FC236}">
                <a16:creationId xmlns:a16="http://schemas.microsoft.com/office/drawing/2014/main" id="{31E0B41A-F095-4A4E-9096-02C569AF0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41D3A-62F4-4448-B8F9-06E0AC1ACADE}"/>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338251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2BE6-E8C6-47E9-9D10-644DB00E20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A9685-E452-4E95-A9CC-04DDDE038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F3093-C2F7-4E93-9D8D-61389235DF6E}"/>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5" name="Footer Placeholder 4">
            <a:extLst>
              <a:ext uri="{FF2B5EF4-FFF2-40B4-BE49-F238E27FC236}">
                <a16:creationId xmlns:a16="http://schemas.microsoft.com/office/drawing/2014/main" id="{4A66584B-D326-4A44-BE79-66FB1023B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DD74D-BF44-499B-9A7F-A069D9EDC23E}"/>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133082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E24A-0BEE-490B-A471-2D01716C0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0D55C-3BC5-4647-BD2A-DC8635A3F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98A13-93F7-47C1-A3EC-9620592F2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6748E-7160-491F-A7E2-B19B7E950450}"/>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6" name="Footer Placeholder 5">
            <a:extLst>
              <a:ext uri="{FF2B5EF4-FFF2-40B4-BE49-F238E27FC236}">
                <a16:creationId xmlns:a16="http://schemas.microsoft.com/office/drawing/2014/main" id="{0C523E1A-AFA5-49D9-AD5E-08836AD44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0092-B5A9-4674-81E0-1EE4CA97DAB2}"/>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240653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C36B-70CA-4853-9257-D4C72B1F66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D6CE6-2E78-4A70-AFDC-EBC9022F6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6932D-E510-49FE-BBC5-12ED000CE0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7E976-CF12-4EB0-8299-393DC25B20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5C945-2D02-4A79-8B5F-5C997D0B0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DCEEA-4816-4ABC-AC87-62702A26CF73}"/>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8" name="Footer Placeholder 7">
            <a:extLst>
              <a:ext uri="{FF2B5EF4-FFF2-40B4-BE49-F238E27FC236}">
                <a16:creationId xmlns:a16="http://schemas.microsoft.com/office/drawing/2014/main" id="{97E99BA3-15ED-4AD5-8B67-04B03D564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49673E-B0C0-4FB4-BB11-4BC497824F29}"/>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120176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8B8E-44BA-4488-8993-74E282421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80D0C1-BA2B-4969-B1F9-FAB2CEE0D858}"/>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4" name="Footer Placeholder 3">
            <a:extLst>
              <a:ext uri="{FF2B5EF4-FFF2-40B4-BE49-F238E27FC236}">
                <a16:creationId xmlns:a16="http://schemas.microsoft.com/office/drawing/2014/main" id="{91A3CCB9-E85E-49A3-AAA7-375239797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30144-1215-4D87-9B65-E783CA51AB30}"/>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93075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2FA7C-5D54-45E0-BEFB-63BB84C68ADF}"/>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3" name="Footer Placeholder 2">
            <a:extLst>
              <a:ext uri="{FF2B5EF4-FFF2-40B4-BE49-F238E27FC236}">
                <a16:creationId xmlns:a16="http://schemas.microsoft.com/office/drawing/2014/main" id="{81A453BE-FD0B-4D1F-A973-718E36903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3D2958-5043-4DA1-8516-E85BDF3B1D9B}"/>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285603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A33F-576E-411A-AD52-DCD6BA64F3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614E1-5157-42C4-8F01-A7A9F3210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C008E-FFCA-493D-B8DA-B252F3F4F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978AB-CCD8-4FF0-AB93-481AA942D140}"/>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6" name="Footer Placeholder 5">
            <a:extLst>
              <a:ext uri="{FF2B5EF4-FFF2-40B4-BE49-F238E27FC236}">
                <a16:creationId xmlns:a16="http://schemas.microsoft.com/office/drawing/2014/main" id="{AE2759BE-28A3-455F-A534-020D7C5C0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54B4C-91B2-4FC8-9CB9-88CE8F79A7DB}"/>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222984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E43B-4FD2-4CB8-88E2-BE6D31A40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B168E-0BA8-441D-A5D4-0B4864DD2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FF474-F775-4D35-BC23-12F7CF1F4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F493E-7EDE-48A8-8540-665F4478BB63}"/>
              </a:ext>
            </a:extLst>
          </p:cNvPr>
          <p:cNvSpPr>
            <a:spLocks noGrp="1"/>
          </p:cNvSpPr>
          <p:nvPr>
            <p:ph type="dt" sz="half" idx="10"/>
          </p:nvPr>
        </p:nvSpPr>
        <p:spPr/>
        <p:txBody>
          <a:bodyPr/>
          <a:lstStyle/>
          <a:p>
            <a:fld id="{84B5EE74-F6B8-4D70-90AA-5C61779EC69D}" type="datetimeFigureOut">
              <a:rPr lang="en-US" smtClean="0"/>
              <a:t>9/30/2020</a:t>
            </a:fld>
            <a:endParaRPr lang="en-US"/>
          </a:p>
        </p:txBody>
      </p:sp>
      <p:sp>
        <p:nvSpPr>
          <p:cNvPr id="6" name="Footer Placeholder 5">
            <a:extLst>
              <a:ext uri="{FF2B5EF4-FFF2-40B4-BE49-F238E27FC236}">
                <a16:creationId xmlns:a16="http://schemas.microsoft.com/office/drawing/2014/main" id="{0E1AB264-2DC6-4DFB-AFEA-C7B4BFE71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5E608-1E65-4E3A-9228-836A43DDC229}"/>
              </a:ext>
            </a:extLst>
          </p:cNvPr>
          <p:cNvSpPr>
            <a:spLocks noGrp="1"/>
          </p:cNvSpPr>
          <p:nvPr>
            <p:ph type="sldNum" sz="quarter" idx="12"/>
          </p:nvPr>
        </p:nvSpPr>
        <p:spPr/>
        <p:txBody>
          <a:bodyPr/>
          <a:lstStyle/>
          <a:p>
            <a:fld id="{54FB6FDA-721D-4944-8BDA-D52435607D90}" type="slidenum">
              <a:rPr lang="en-US" smtClean="0"/>
              <a:t>‹#›</a:t>
            </a:fld>
            <a:endParaRPr lang="en-US"/>
          </a:p>
        </p:txBody>
      </p:sp>
    </p:spTree>
    <p:extLst>
      <p:ext uri="{BB962C8B-B14F-4D97-AF65-F5344CB8AC3E}">
        <p14:creationId xmlns:p14="http://schemas.microsoft.com/office/powerpoint/2010/main" val="10426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3EEC5-71D0-4627-9C38-61BB2EF1A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6C5C53-B73D-4AA5-876F-960FF32EE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13AA7-D431-4534-A92A-7D34F6630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5EE74-F6B8-4D70-90AA-5C61779EC69D}" type="datetimeFigureOut">
              <a:rPr lang="en-US" smtClean="0"/>
              <a:t>9/30/2020</a:t>
            </a:fld>
            <a:endParaRPr lang="en-US"/>
          </a:p>
        </p:txBody>
      </p:sp>
      <p:sp>
        <p:nvSpPr>
          <p:cNvPr id="5" name="Footer Placeholder 4">
            <a:extLst>
              <a:ext uri="{FF2B5EF4-FFF2-40B4-BE49-F238E27FC236}">
                <a16:creationId xmlns:a16="http://schemas.microsoft.com/office/drawing/2014/main" id="{3161C6BA-2A9C-45DF-BD01-231741B00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92C20A-F8F8-499D-9463-8A9F41107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B6FDA-721D-4944-8BDA-D52435607D90}" type="slidenum">
              <a:rPr lang="en-US" smtClean="0"/>
              <a:t>‹#›</a:t>
            </a:fld>
            <a:endParaRPr lang="en-US"/>
          </a:p>
        </p:txBody>
      </p:sp>
    </p:spTree>
    <p:extLst>
      <p:ext uri="{BB962C8B-B14F-4D97-AF65-F5344CB8AC3E}">
        <p14:creationId xmlns:p14="http://schemas.microsoft.com/office/powerpoint/2010/main" val="3468664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yjus.com/chemistry/atomic-number-mass-numb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hyperlink" Target="https://en.wikipedia.org/wiki/Phosphorus" TargetMode="External"/><Relationship Id="rId18" Type="http://schemas.openxmlformats.org/officeDocument/2006/relationships/hyperlink" Target="https://en.wikipedia.org/wiki/Tantalum" TargetMode="External"/><Relationship Id="rId26" Type="http://schemas.openxmlformats.org/officeDocument/2006/relationships/hyperlink" Target="https://en.wikipedia.org/wiki/Fluorine" TargetMode="External"/><Relationship Id="rId39" Type="http://schemas.openxmlformats.org/officeDocument/2006/relationships/hyperlink" Target="https://en.wikipedia.org/wiki/Platinum" TargetMode="External"/><Relationship Id="rId21" Type="http://schemas.openxmlformats.org/officeDocument/2006/relationships/hyperlink" Target="https://en.wikipedia.org/wiki/Sulfur" TargetMode="External"/><Relationship Id="rId34" Type="http://schemas.openxmlformats.org/officeDocument/2006/relationships/hyperlink" Target="https://en.wikipedia.org/wiki/Rhodium" TargetMode="External"/><Relationship Id="rId42" Type="http://schemas.openxmlformats.org/officeDocument/2006/relationships/hyperlink" Target="https://en.wikipedia.org/wiki/Potassium" TargetMode="External"/><Relationship Id="rId47" Type="http://schemas.openxmlformats.org/officeDocument/2006/relationships/hyperlink" Target="https://en.wikipedia.org/wiki/Gold" TargetMode="External"/><Relationship Id="rId50" Type="http://schemas.openxmlformats.org/officeDocument/2006/relationships/hyperlink" Target="https://en.wikipedia.org/wiki/Calcium" TargetMode="External"/><Relationship Id="rId55" Type="http://schemas.openxmlformats.org/officeDocument/2006/relationships/hyperlink" Target="https://en.wikipedia.org/wiki/Mercury_(element)" TargetMode="External"/><Relationship Id="rId7" Type="http://schemas.openxmlformats.org/officeDocument/2006/relationships/hyperlink" Target="https://en.wikipedia.org/wiki/Silicon" TargetMode="External"/><Relationship Id="rId2" Type="http://schemas.openxmlformats.org/officeDocument/2006/relationships/hyperlink" Target="https://en.wikipedia.org/wiki/Boron" TargetMode="External"/><Relationship Id="rId16" Type="http://schemas.openxmlformats.org/officeDocument/2006/relationships/hyperlink" Target="https://en.wikipedia.org/wiki/Niobium" TargetMode="External"/><Relationship Id="rId29" Type="http://schemas.openxmlformats.org/officeDocument/2006/relationships/hyperlink" Target="https://en.wikipedia.org/wiki/Iron" TargetMode="External"/><Relationship Id="rId11" Type="http://schemas.openxmlformats.org/officeDocument/2006/relationships/hyperlink" Target="https://en.wikipedia.org/wiki/Lead" TargetMode="External"/><Relationship Id="rId24" Type="http://schemas.openxmlformats.org/officeDocument/2006/relationships/hyperlink" Target="https://en.wikipedia.org/wiki/Molybdenum" TargetMode="External"/><Relationship Id="rId32" Type="http://schemas.openxmlformats.org/officeDocument/2006/relationships/hyperlink" Target="https://en.wikipedia.org/wiki/Bromine" TargetMode="External"/><Relationship Id="rId37" Type="http://schemas.openxmlformats.org/officeDocument/2006/relationships/hyperlink" Target="https://en.wikipedia.org/wiki/Osmium" TargetMode="External"/><Relationship Id="rId40" Type="http://schemas.openxmlformats.org/officeDocument/2006/relationships/hyperlink" Target="https://en.wikipedia.org/wiki/Lithium" TargetMode="External"/><Relationship Id="rId45" Type="http://schemas.openxmlformats.org/officeDocument/2006/relationships/hyperlink" Target="https://en.wikipedia.org/wiki/Silver" TargetMode="External"/><Relationship Id="rId53" Type="http://schemas.openxmlformats.org/officeDocument/2006/relationships/hyperlink" Target="https://en.wikipedia.org/wiki/Cadmium" TargetMode="External"/><Relationship Id="rId5" Type="http://schemas.openxmlformats.org/officeDocument/2006/relationships/hyperlink" Target="https://en.wikipedia.org/wiki/Tellurium" TargetMode="External"/><Relationship Id="rId10" Type="http://schemas.openxmlformats.org/officeDocument/2006/relationships/hyperlink" Target="https://en.wikipedia.org/wiki/Tin" TargetMode="External"/><Relationship Id="rId19" Type="http://schemas.openxmlformats.org/officeDocument/2006/relationships/hyperlink" Target="https://en.wikipedia.org/wiki/Bismuth" TargetMode="External"/><Relationship Id="rId31" Type="http://schemas.openxmlformats.org/officeDocument/2006/relationships/hyperlink" Target="https://en.wikipedia.org/wiki/Nickel" TargetMode="External"/><Relationship Id="rId44" Type="http://schemas.openxmlformats.org/officeDocument/2006/relationships/hyperlink" Target="https://en.wikipedia.org/wiki/Rubidium" TargetMode="External"/><Relationship Id="rId52" Type="http://schemas.openxmlformats.org/officeDocument/2006/relationships/hyperlink" Target="https://en.wikipedia.org/wiki/Strontium" TargetMode="External"/><Relationship Id="rId4" Type="http://schemas.openxmlformats.org/officeDocument/2006/relationships/hyperlink" Target="https://en.wikipedia.org/wiki/Indium" TargetMode="External"/><Relationship Id="rId9" Type="http://schemas.openxmlformats.org/officeDocument/2006/relationships/hyperlink" Target="https://en.wikipedia.org/wiki/Zirconium" TargetMode="External"/><Relationship Id="rId14" Type="http://schemas.openxmlformats.org/officeDocument/2006/relationships/hyperlink" Target="https://en.wikipedia.org/wiki/Vanadium" TargetMode="External"/><Relationship Id="rId22" Type="http://schemas.openxmlformats.org/officeDocument/2006/relationships/hyperlink" Target="https://en.wikipedia.org/wiki/Chromium" TargetMode="External"/><Relationship Id="rId27" Type="http://schemas.openxmlformats.org/officeDocument/2006/relationships/hyperlink" Target="https://en.wikipedia.org/wiki/Chlorine" TargetMode="External"/><Relationship Id="rId30" Type="http://schemas.openxmlformats.org/officeDocument/2006/relationships/hyperlink" Target="https://en.wikipedia.org/wiki/Cobalt" TargetMode="External"/><Relationship Id="rId35" Type="http://schemas.openxmlformats.org/officeDocument/2006/relationships/hyperlink" Target="https://en.wikipedia.org/wiki/Palladium" TargetMode="External"/><Relationship Id="rId43" Type="http://schemas.openxmlformats.org/officeDocument/2006/relationships/hyperlink" Target="https://en.wikipedia.org/wiki/Copper" TargetMode="External"/><Relationship Id="rId48" Type="http://schemas.openxmlformats.org/officeDocument/2006/relationships/hyperlink" Target="https://en.wikipedia.org/wiki/Beryllium" TargetMode="External"/><Relationship Id="rId8" Type="http://schemas.openxmlformats.org/officeDocument/2006/relationships/hyperlink" Target="https://en.wikipedia.org/wiki/Titanium" TargetMode="External"/><Relationship Id="rId51" Type="http://schemas.openxmlformats.org/officeDocument/2006/relationships/hyperlink" Target="https://en.wikipedia.org/wiki/Zinc" TargetMode="External"/><Relationship Id="rId3" Type="http://schemas.openxmlformats.org/officeDocument/2006/relationships/hyperlink" Target="https://en.wikipedia.org/wiki/Aluminum" TargetMode="External"/><Relationship Id="rId12" Type="http://schemas.openxmlformats.org/officeDocument/2006/relationships/hyperlink" Target="https://en.wikipedia.org/wiki/Nitrogen" TargetMode="External"/><Relationship Id="rId17" Type="http://schemas.openxmlformats.org/officeDocument/2006/relationships/hyperlink" Target="https://en.wikipedia.org/wiki/Antimony" TargetMode="External"/><Relationship Id="rId25" Type="http://schemas.openxmlformats.org/officeDocument/2006/relationships/hyperlink" Target="https://en.wikipedia.org/wiki/Tungsten" TargetMode="External"/><Relationship Id="rId33" Type="http://schemas.openxmlformats.org/officeDocument/2006/relationships/hyperlink" Target="https://en.wikipedia.org/wiki/Ruthenium" TargetMode="External"/><Relationship Id="rId38" Type="http://schemas.openxmlformats.org/officeDocument/2006/relationships/hyperlink" Target="https://en.wikipedia.org/wiki/Iridium" TargetMode="External"/><Relationship Id="rId46" Type="http://schemas.openxmlformats.org/officeDocument/2006/relationships/hyperlink" Target="https://en.wikipedia.org/wiki/Cesium" TargetMode="External"/><Relationship Id="rId20" Type="http://schemas.openxmlformats.org/officeDocument/2006/relationships/hyperlink" Target="https://en.wikipedia.org/wiki/Oxygen" TargetMode="External"/><Relationship Id="rId41" Type="http://schemas.openxmlformats.org/officeDocument/2006/relationships/hyperlink" Target="https://en.wikipedia.org/wiki/Sodium" TargetMode="External"/><Relationship Id="rId54" Type="http://schemas.openxmlformats.org/officeDocument/2006/relationships/hyperlink" Target="https://en.wikipedia.org/wiki/Barium" TargetMode="External"/><Relationship Id="rId1" Type="http://schemas.openxmlformats.org/officeDocument/2006/relationships/slideLayout" Target="../slideLayouts/slideLayout2.xml"/><Relationship Id="rId6" Type="http://schemas.openxmlformats.org/officeDocument/2006/relationships/hyperlink" Target="https://en.wikipedia.org/wiki/Carbon" TargetMode="External"/><Relationship Id="rId15" Type="http://schemas.openxmlformats.org/officeDocument/2006/relationships/hyperlink" Target="https://en.wikipedia.org/wiki/Arsenic" TargetMode="External"/><Relationship Id="rId23" Type="http://schemas.openxmlformats.org/officeDocument/2006/relationships/hyperlink" Target="https://en.wikipedia.org/wiki/Selenium" TargetMode="External"/><Relationship Id="rId28" Type="http://schemas.openxmlformats.org/officeDocument/2006/relationships/hyperlink" Target="https://en.wikipedia.org/wiki/Manganese" TargetMode="External"/><Relationship Id="rId36" Type="http://schemas.openxmlformats.org/officeDocument/2006/relationships/hyperlink" Target="https://en.wikipedia.org/wiki/Iodine" TargetMode="External"/><Relationship Id="rId49" Type="http://schemas.openxmlformats.org/officeDocument/2006/relationships/hyperlink" Target="https://en.wikipedia.org/wiki/Magnesiu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Tellurium" TargetMode="External"/><Relationship Id="rId2" Type="http://schemas.openxmlformats.org/officeDocument/2006/relationships/hyperlink" Target="https://en.wikipedia.org/wiki/Silic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byjus.com/chemistry/atomic-mass-molecular-mas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byjus.com/jee/alkali-meta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yjus.com/jee/haloge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B15BFE5-ECC6-4F8F-93A4-36AAF33F9EA2}"/>
              </a:ext>
            </a:extLst>
          </p:cNvPr>
          <p:cNvSpPr>
            <a:spLocks noGrp="1"/>
          </p:cNvSpPr>
          <p:nvPr>
            <p:ph type="ctrTitle"/>
          </p:nvPr>
        </p:nvSpPr>
        <p:spPr>
          <a:xfrm>
            <a:off x="4038600" y="1939159"/>
            <a:ext cx="7644627" cy="2751086"/>
          </a:xfrm>
        </p:spPr>
        <p:txBody>
          <a:bodyPr>
            <a:normAutofit/>
          </a:bodyPr>
          <a:lstStyle/>
          <a:p>
            <a:pPr algn="r"/>
            <a:r>
              <a:rPr lang="en-US" b="1" dirty="0"/>
              <a:t>History of Periodic Table</a:t>
            </a:r>
          </a:p>
        </p:txBody>
      </p:sp>
      <p:sp>
        <p:nvSpPr>
          <p:cNvPr id="5" name="Subtitle 4">
            <a:extLst>
              <a:ext uri="{FF2B5EF4-FFF2-40B4-BE49-F238E27FC236}">
                <a16:creationId xmlns:a16="http://schemas.microsoft.com/office/drawing/2014/main" id="{AA0D6641-7E0F-4E45-B050-881042C76273}"/>
              </a:ext>
            </a:extLst>
          </p:cNvPr>
          <p:cNvSpPr>
            <a:spLocks noGrp="1"/>
          </p:cNvSpPr>
          <p:nvPr>
            <p:ph type="subTitle" idx="1"/>
          </p:nvPr>
        </p:nvSpPr>
        <p:spPr>
          <a:xfrm>
            <a:off x="4038600" y="4782320"/>
            <a:ext cx="7644627" cy="1329443"/>
          </a:xfrm>
        </p:spPr>
        <p:txBody>
          <a:bodyPr>
            <a:normAutofit/>
          </a:bodyPr>
          <a:lstStyle/>
          <a:p>
            <a:pPr algn="r"/>
            <a:r>
              <a:rPr lang="en-US" sz="2200" b="1" dirty="0"/>
              <a:t>BS Chemistry </a:t>
            </a:r>
          </a:p>
          <a:p>
            <a:pPr algn="r"/>
            <a:r>
              <a:rPr lang="en-US" sz="2200" b="1" dirty="0"/>
              <a:t>Lahore College for Women University, Lahore</a:t>
            </a:r>
          </a:p>
        </p:txBody>
      </p:sp>
    </p:spTree>
    <p:extLst>
      <p:ext uri="{BB962C8B-B14F-4D97-AF65-F5344CB8AC3E}">
        <p14:creationId xmlns:p14="http://schemas.microsoft.com/office/powerpoint/2010/main" val="254694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F842C-FFBF-4915-9C0A-C41DAF853DED}"/>
              </a:ext>
            </a:extLst>
          </p:cNvPr>
          <p:cNvSpPr>
            <a:spLocks noGrp="1"/>
          </p:cNvSpPr>
          <p:nvPr>
            <p:ph type="title"/>
          </p:nvPr>
        </p:nvSpPr>
        <p:spPr>
          <a:xfrm>
            <a:off x="838200" y="631825"/>
            <a:ext cx="10515600" cy="1325563"/>
          </a:xfrm>
        </p:spPr>
        <p:txBody>
          <a:bodyPr>
            <a:normAutofit/>
          </a:bodyPr>
          <a:lstStyle/>
          <a:p>
            <a:r>
              <a:rPr lang="en-US">
                <a:solidFill>
                  <a:schemeClr val="bg1"/>
                </a:solidFill>
              </a:rPr>
              <a:t>Limitations of Dobereiner’s Triads</a:t>
            </a:r>
            <a:br>
              <a:rPr lang="en-US">
                <a:solidFill>
                  <a:schemeClr val="bg1"/>
                </a:solidFill>
              </a:rPr>
            </a:br>
            <a:endParaRPr lang="en-US">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DDC128-05E5-46D9-B726-B1308CFEA2DF}"/>
              </a:ext>
            </a:extLst>
          </p:cNvPr>
          <p:cNvSpPr>
            <a:spLocks noGrp="1"/>
          </p:cNvSpPr>
          <p:nvPr>
            <p:ph idx="1"/>
          </p:nvPr>
        </p:nvSpPr>
        <p:spPr>
          <a:xfrm>
            <a:off x="838200" y="2269173"/>
            <a:ext cx="10515600" cy="3659988"/>
          </a:xfrm>
        </p:spPr>
        <p:txBody>
          <a:bodyPr>
            <a:normAutofit/>
          </a:bodyPr>
          <a:lstStyle/>
          <a:p>
            <a:pPr marL="0" indent="0">
              <a:buNone/>
            </a:pPr>
            <a:r>
              <a:rPr lang="en-US" sz="2400" dirty="0">
                <a:solidFill>
                  <a:schemeClr val="bg1"/>
                </a:solidFill>
              </a:rPr>
              <a:t>The key shortcomings of Dobereiner’s method of classifying elements are listed below.</a:t>
            </a:r>
          </a:p>
          <a:p>
            <a:r>
              <a:rPr lang="en-US" sz="2400" dirty="0">
                <a:solidFill>
                  <a:schemeClr val="bg1"/>
                </a:solidFill>
              </a:rPr>
              <a:t>The identification of new elements made this model obsolete.</a:t>
            </a:r>
          </a:p>
          <a:p>
            <a:r>
              <a:rPr lang="en-US" sz="2400" dirty="0">
                <a:solidFill>
                  <a:schemeClr val="bg1"/>
                </a:solidFill>
              </a:rPr>
              <a:t>Newly discovered elements did not fit into the triads.</a:t>
            </a:r>
          </a:p>
          <a:p>
            <a:r>
              <a:rPr lang="en-US" sz="2400" dirty="0">
                <a:solidFill>
                  <a:schemeClr val="bg1"/>
                </a:solidFill>
              </a:rPr>
              <a:t>Only a total of 5 Dobereiner’s triads were identified.</a:t>
            </a:r>
          </a:p>
          <a:p>
            <a:r>
              <a:rPr lang="en-US" sz="2400" dirty="0">
                <a:solidFill>
                  <a:schemeClr val="bg1"/>
                </a:solidFill>
              </a:rPr>
              <a:t>Even several known elements did not fit into any of the triads.</a:t>
            </a:r>
          </a:p>
          <a:p>
            <a:r>
              <a:rPr lang="en-US" sz="2400" dirty="0">
                <a:solidFill>
                  <a:schemeClr val="bg1"/>
                </a:solidFill>
              </a:rPr>
              <a:t>Owing to these shortcomings, other methods of classifying elements were developed.</a:t>
            </a:r>
          </a:p>
          <a:p>
            <a:pPr marL="0" indent="0">
              <a:buNone/>
            </a:pPr>
            <a:endParaRPr lang="en-US" sz="2400" dirty="0">
              <a:solidFill>
                <a:schemeClr val="bg1"/>
              </a:solidFill>
            </a:endParaRPr>
          </a:p>
        </p:txBody>
      </p:sp>
    </p:spTree>
    <p:extLst>
      <p:ext uri="{BB962C8B-B14F-4D97-AF65-F5344CB8AC3E}">
        <p14:creationId xmlns:p14="http://schemas.microsoft.com/office/powerpoint/2010/main" val="136506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EC58-C05D-4A51-B21E-70D363D54E65}"/>
              </a:ext>
            </a:extLst>
          </p:cNvPr>
          <p:cNvSpPr>
            <a:spLocks noGrp="1"/>
          </p:cNvSpPr>
          <p:nvPr>
            <p:ph type="title"/>
          </p:nvPr>
        </p:nvSpPr>
        <p:spPr>
          <a:xfrm>
            <a:off x="960100" y="978102"/>
            <a:ext cx="10588434" cy="1062644"/>
          </a:xfrm>
        </p:spPr>
        <p:txBody>
          <a:bodyPr anchor="b">
            <a:normAutofit/>
          </a:bodyPr>
          <a:lstStyle/>
          <a:p>
            <a:r>
              <a:rPr lang="en-US" sz="3400" b="1" dirty="0"/>
              <a:t>Newland’s Law of Octaves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409EBFC-AF50-4CFA-811F-5A32813CA1D9}"/>
              </a:ext>
            </a:extLst>
          </p:cNvPr>
          <p:cNvPicPr>
            <a:picLocks noChangeAspect="1"/>
          </p:cNvPicPr>
          <p:nvPr/>
        </p:nvPicPr>
        <p:blipFill>
          <a:blip r:embed="rId2"/>
          <a:stretch>
            <a:fillRect/>
          </a:stretch>
        </p:blipFill>
        <p:spPr>
          <a:xfrm>
            <a:off x="1757372" y="2811104"/>
            <a:ext cx="2079781" cy="2928114"/>
          </a:xfrm>
          <a:prstGeom prst="rect">
            <a:avLst/>
          </a:prstGeom>
        </p:spPr>
      </p:pic>
      <p:sp>
        <p:nvSpPr>
          <p:cNvPr id="3" name="Content Placeholder 2">
            <a:extLst>
              <a:ext uri="{FF2B5EF4-FFF2-40B4-BE49-F238E27FC236}">
                <a16:creationId xmlns:a16="http://schemas.microsoft.com/office/drawing/2014/main" id="{363A8B68-9C89-4820-82A2-67B65033B71B}"/>
              </a:ext>
            </a:extLst>
          </p:cNvPr>
          <p:cNvSpPr>
            <a:spLocks noGrp="1"/>
          </p:cNvSpPr>
          <p:nvPr>
            <p:ph idx="1"/>
          </p:nvPr>
        </p:nvSpPr>
        <p:spPr>
          <a:xfrm>
            <a:off x="4955354" y="2682433"/>
            <a:ext cx="6282169" cy="3215749"/>
          </a:xfrm>
        </p:spPr>
        <p:txBody>
          <a:bodyPr>
            <a:normAutofit/>
          </a:bodyPr>
          <a:lstStyle/>
          <a:p>
            <a:pPr marL="0" indent="0">
              <a:buNone/>
            </a:pPr>
            <a:r>
              <a:rPr lang="en-US" sz="1500"/>
              <a:t>In the year 1864, the British chemist John Newlands attempted the 62 elements known at that time. </a:t>
            </a:r>
          </a:p>
          <a:p>
            <a:pPr marL="0" indent="0">
              <a:buNone/>
            </a:pPr>
            <a:r>
              <a:rPr lang="en-US" sz="1500"/>
              <a:t>He arranged them in an ascending order based on their atomic masses and observed that every 8th element had similar properties. </a:t>
            </a:r>
          </a:p>
          <a:p>
            <a:pPr marL="0" indent="0">
              <a:buNone/>
            </a:pPr>
            <a:r>
              <a:rPr lang="en-US" sz="1500"/>
              <a:t>On the basis of this observation, Newland’s law of octaves was formulated.</a:t>
            </a:r>
          </a:p>
          <a:p>
            <a:pPr marL="0" indent="0">
              <a:buNone/>
            </a:pPr>
            <a:r>
              <a:rPr lang="en-US" sz="1500">
                <a:highlight>
                  <a:srgbClr val="FFFF00"/>
                </a:highlight>
              </a:rPr>
              <a:t>The </a:t>
            </a:r>
            <a:r>
              <a:rPr lang="en-US" sz="1500" b="1">
                <a:highlight>
                  <a:srgbClr val="FFFF00"/>
                </a:highlight>
              </a:rPr>
              <a:t>law of octaves</a:t>
            </a:r>
            <a:r>
              <a:rPr lang="en-US" sz="1500">
                <a:highlight>
                  <a:srgbClr val="FFFF00"/>
                </a:highlight>
              </a:rPr>
              <a:t> states that every eighth element has similar properties when the elements are arranged in the increasing order of their atomic masses. </a:t>
            </a:r>
          </a:p>
          <a:p>
            <a:pPr marL="0" indent="0">
              <a:buNone/>
            </a:pPr>
            <a:r>
              <a:rPr lang="en-US" sz="1500"/>
              <a:t>An illustration detailing the elements holding similar properties as per Newland’s law of octaves is provided below.</a:t>
            </a:r>
            <a:br>
              <a:rPr lang="en-US" sz="1500"/>
            </a:br>
            <a:endParaRPr lang="en-US" sz="1500"/>
          </a:p>
        </p:txBody>
      </p:sp>
    </p:spTree>
    <p:extLst>
      <p:ext uri="{BB962C8B-B14F-4D97-AF65-F5344CB8AC3E}">
        <p14:creationId xmlns:p14="http://schemas.microsoft.com/office/powerpoint/2010/main" val="264819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17CB-D920-46B6-8324-8E154D950268}"/>
              </a:ext>
            </a:extLst>
          </p:cNvPr>
          <p:cNvSpPr>
            <a:spLocks noGrp="1"/>
          </p:cNvSpPr>
          <p:nvPr>
            <p:ph type="title"/>
          </p:nvPr>
        </p:nvSpPr>
        <p:spPr/>
        <p:txBody>
          <a:bodyPr/>
          <a:lstStyle/>
          <a:p>
            <a:r>
              <a:rPr lang="en-US" b="1" dirty="0"/>
              <a:t>Newland’s Law of Octaves</a:t>
            </a:r>
            <a:endParaRPr lang="en-US" dirty="0"/>
          </a:p>
        </p:txBody>
      </p:sp>
      <p:pic>
        <p:nvPicPr>
          <p:cNvPr id="6146" name="Picture 2" descr="Newland's Law of Octaves">
            <a:extLst>
              <a:ext uri="{FF2B5EF4-FFF2-40B4-BE49-F238E27FC236}">
                <a16:creationId xmlns:a16="http://schemas.microsoft.com/office/drawing/2014/main" id="{61CCA82B-346B-40BA-8A20-F9073EC65B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622" y="1676199"/>
            <a:ext cx="10237178" cy="481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92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81E2-5218-4D66-8DCC-753B7A2201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9178C9-FCC7-41F2-807C-14A4D030B8D7}"/>
              </a:ext>
            </a:extLst>
          </p:cNvPr>
          <p:cNvSpPr>
            <a:spLocks noGrp="1"/>
          </p:cNvSpPr>
          <p:nvPr>
            <p:ph idx="1"/>
          </p:nvPr>
        </p:nvSpPr>
        <p:spPr/>
        <p:txBody>
          <a:bodyPr/>
          <a:lstStyle/>
          <a:p>
            <a:pPr marL="0" indent="0">
              <a:buNone/>
            </a:pPr>
            <a:r>
              <a:rPr lang="en-US" dirty="0"/>
              <a:t>Newlands compared the similarity between the elements to the octaves of music, where every eighth note is comparable to the first.</a:t>
            </a:r>
          </a:p>
          <a:p>
            <a:pPr marL="0" indent="0">
              <a:buNone/>
            </a:pPr>
            <a:r>
              <a:rPr lang="en-US" dirty="0"/>
              <a:t> This was the first attempt at assigning an </a:t>
            </a:r>
            <a:r>
              <a:rPr lang="en-US" dirty="0">
                <a:hlinkClick r:id="rId2"/>
              </a:rPr>
              <a:t>atomic number</a:t>
            </a:r>
            <a:r>
              <a:rPr lang="en-US" dirty="0"/>
              <a:t> to each element. </a:t>
            </a:r>
          </a:p>
          <a:p>
            <a:pPr marL="0" indent="0">
              <a:buNone/>
            </a:pPr>
            <a:r>
              <a:rPr lang="en-US" dirty="0"/>
              <a:t>However, this method of classifying elements was met with a lot of resistance in the scientific community.</a:t>
            </a:r>
          </a:p>
        </p:txBody>
      </p:sp>
    </p:spTree>
    <p:extLst>
      <p:ext uri="{BB962C8B-B14F-4D97-AF65-F5344CB8AC3E}">
        <p14:creationId xmlns:p14="http://schemas.microsoft.com/office/powerpoint/2010/main" val="407114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C03C-5338-42BA-A3EC-C6D0DEF5C8D0}"/>
              </a:ext>
            </a:extLst>
          </p:cNvPr>
          <p:cNvSpPr>
            <a:spLocks noGrp="1"/>
          </p:cNvSpPr>
          <p:nvPr>
            <p:ph type="title"/>
          </p:nvPr>
        </p:nvSpPr>
        <p:spPr/>
        <p:txBody>
          <a:bodyPr/>
          <a:lstStyle/>
          <a:p>
            <a:r>
              <a:rPr lang="en-US" dirty="0"/>
              <a:t>Limitations of Newland’s Law of Octaves</a:t>
            </a:r>
          </a:p>
        </p:txBody>
      </p:sp>
      <p:sp>
        <p:nvSpPr>
          <p:cNvPr id="3" name="Content Placeholder 2">
            <a:extLst>
              <a:ext uri="{FF2B5EF4-FFF2-40B4-BE49-F238E27FC236}">
                <a16:creationId xmlns:a16="http://schemas.microsoft.com/office/drawing/2014/main" id="{4F2868F3-D844-414F-BAF9-EE0359A4BB77}"/>
              </a:ext>
            </a:extLst>
          </p:cNvPr>
          <p:cNvSpPr>
            <a:spLocks noGrp="1"/>
          </p:cNvSpPr>
          <p:nvPr>
            <p:ph idx="1"/>
          </p:nvPr>
        </p:nvSpPr>
        <p:spPr/>
        <p:txBody>
          <a:bodyPr>
            <a:normAutofit fontScale="92500" lnSpcReduction="20000"/>
          </a:bodyPr>
          <a:lstStyle/>
          <a:p>
            <a:pPr marL="0" indent="0">
              <a:buNone/>
            </a:pPr>
            <a:r>
              <a:rPr lang="en-US" dirty="0"/>
              <a:t>The key shortcomings of Newland’s law of octaves are listed below.</a:t>
            </a:r>
          </a:p>
          <a:p>
            <a:r>
              <a:rPr lang="en-US" dirty="0"/>
              <a:t>Several elements were fit into the same slots in Newland’s periodic classification. For example, cobalt and nickel were placed in the same slot.</a:t>
            </a:r>
          </a:p>
          <a:p>
            <a:r>
              <a:rPr lang="en-US" dirty="0"/>
              <a:t>Elements with dissimilar properties were grouped together. For example, the halogens were grouped with some metals such as cobalt, nickel, and platinum.</a:t>
            </a:r>
          </a:p>
          <a:p>
            <a:r>
              <a:rPr lang="en-US" dirty="0"/>
              <a:t>Newland’s law of octaves held true only for elements up to calcium. Elements with greater atomic masses could not be accommodated into octaves.</a:t>
            </a:r>
          </a:p>
          <a:p>
            <a:r>
              <a:rPr lang="en-US" dirty="0"/>
              <a:t>The elements that were discovered later could not be fit into the octave pattern. Therefore, this method of classifying elements did not leave any room for the discovery of new elements.</a:t>
            </a:r>
          </a:p>
        </p:txBody>
      </p:sp>
    </p:spTree>
    <p:extLst>
      <p:ext uri="{BB962C8B-B14F-4D97-AF65-F5344CB8AC3E}">
        <p14:creationId xmlns:p14="http://schemas.microsoft.com/office/powerpoint/2010/main" val="216522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6F9-38FE-4311-82CB-D6D4AE962102}"/>
              </a:ext>
            </a:extLst>
          </p:cNvPr>
          <p:cNvSpPr>
            <a:spLocks noGrp="1"/>
          </p:cNvSpPr>
          <p:nvPr>
            <p:ph type="title"/>
          </p:nvPr>
        </p:nvSpPr>
        <p:spPr/>
        <p:txBody>
          <a:bodyPr/>
          <a:lstStyle/>
          <a:p>
            <a:r>
              <a:rPr lang="en-US" b="1" dirty="0"/>
              <a:t>Meyer’s Atomic Volume Curve</a:t>
            </a:r>
          </a:p>
        </p:txBody>
      </p:sp>
      <p:sp>
        <p:nvSpPr>
          <p:cNvPr id="3" name="Content Placeholder 2">
            <a:extLst>
              <a:ext uri="{FF2B5EF4-FFF2-40B4-BE49-F238E27FC236}">
                <a16:creationId xmlns:a16="http://schemas.microsoft.com/office/drawing/2014/main" id="{E11F38AD-7241-465D-BEFC-BB200D41A292}"/>
              </a:ext>
            </a:extLst>
          </p:cNvPr>
          <p:cNvSpPr>
            <a:spLocks noGrp="1"/>
          </p:cNvSpPr>
          <p:nvPr>
            <p:ph idx="1"/>
          </p:nvPr>
        </p:nvSpPr>
        <p:spPr/>
        <p:txBody>
          <a:bodyPr/>
          <a:lstStyle/>
          <a:p>
            <a:pPr marL="0" indent="0">
              <a:buNone/>
            </a:pPr>
            <a:r>
              <a:rPr lang="en-US" dirty="0"/>
              <a:t>Meyer is best known for his part in the periodic classification of the elements. </a:t>
            </a:r>
          </a:p>
          <a:p>
            <a:pPr marL="0" indent="0">
              <a:buNone/>
            </a:pPr>
            <a:r>
              <a:rPr lang="en-US" dirty="0"/>
              <a:t>He noted, as J. A. R. Newlands did in England, if each element is arranged in the order of their atomic weights, they fall into groups of similar chemical and physical properties repeated at periodic intervals.</a:t>
            </a:r>
          </a:p>
          <a:p>
            <a:pPr marL="0" indent="0">
              <a:buNone/>
            </a:pPr>
            <a:r>
              <a:rPr lang="en-US" dirty="0"/>
              <a:t> According to him, if the atomic weights were plotted as ordinates and the atomic volumes as abscissae—the curve obtained a series of maxima and minima—the most electro-positive elements appearing at the peaks of the curve in the order of their atomic weights</a:t>
            </a:r>
          </a:p>
          <a:p>
            <a:pPr marL="0" indent="0">
              <a:buNone/>
            </a:pPr>
            <a:endParaRPr lang="en-US" dirty="0"/>
          </a:p>
        </p:txBody>
      </p:sp>
    </p:spTree>
    <p:extLst>
      <p:ext uri="{BB962C8B-B14F-4D97-AF65-F5344CB8AC3E}">
        <p14:creationId xmlns:p14="http://schemas.microsoft.com/office/powerpoint/2010/main" val="226205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29FE0-014D-4330-8337-7387D3FA0A5B}"/>
              </a:ext>
            </a:extLst>
          </p:cNvPr>
          <p:cNvSpPr>
            <a:spLocks noGrp="1"/>
          </p:cNvSpPr>
          <p:nvPr>
            <p:ph type="title"/>
          </p:nvPr>
        </p:nvSpPr>
        <p:spPr>
          <a:xfrm>
            <a:off x="517889" y="4883544"/>
            <a:ext cx="3876086" cy="1556907"/>
          </a:xfrm>
        </p:spPr>
        <p:txBody>
          <a:bodyPr anchor="ctr">
            <a:normAutofit/>
          </a:bodyPr>
          <a:lstStyle/>
          <a:p>
            <a:r>
              <a:rPr lang="en-US" sz="2500"/>
              <a:t>Lothar Meyer's periodic table, published in "Die modernen Theorien der Chemie" (1864)</a:t>
            </a:r>
          </a:p>
        </p:txBody>
      </p:sp>
      <p:sp>
        <p:nvSpPr>
          <p:cNvPr id="26" name="Rectangle 2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24A9B1-8566-411C-82C5-00D7C21AEF88}"/>
              </a:ext>
            </a:extLst>
          </p:cNvPr>
          <p:cNvPicPr>
            <a:picLocks noChangeAspect="1"/>
          </p:cNvPicPr>
          <p:nvPr/>
        </p:nvPicPr>
        <p:blipFill rotWithShape="1">
          <a:blip r:embed="rId2"/>
          <a:srcRect t="4701" b="6486"/>
          <a:stretch/>
        </p:blipFill>
        <p:spPr>
          <a:xfrm>
            <a:off x="959205" y="364142"/>
            <a:ext cx="10369645" cy="3867993"/>
          </a:xfrm>
          <a:prstGeom prst="rect">
            <a:avLst/>
          </a:prstGeom>
        </p:spPr>
      </p:pic>
      <p:sp>
        <p:nvSpPr>
          <p:cNvPr id="27" name="Rectangle 2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091B18-0CBC-4071-B469-330AB6AD84C6}"/>
              </a:ext>
            </a:extLst>
          </p:cNvPr>
          <p:cNvSpPr>
            <a:spLocks noGrp="1"/>
          </p:cNvSpPr>
          <p:nvPr>
            <p:ph idx="1"/>
          </p:nvPr>
        </p:nvSpPr>
        <p:spPr>
          <a:xfrm>
            <a:off x="5162719" y="4883544"/>
            <a:ext cx="6586915" cy="1556907"/>
          </a:xfrm>
        </p:spPr>
        <p:txBody>
          <a:bodyPr anchor="ctr">
            <a:normAutofit/>
          </a:bodyPr>
          <a:lstStyle/>
          <a:p>
            <a:pPr marL="0" indent="0">
              <a:buNone/>
            </a:pPr>
            <a:endParaRPr lang="en-US" sz="1800"/>
          </a:p>
          <a:p>
            <a:pPr marL="0" indent="0">
              <a:buNone/>
            </a:pPr>
            <a:endParaRPr lang="en-US" sz="1800"/>
          </a:p>
          <a:p>
            <a:pPr marL="0" indent="0">
              <a:buNone/>
            </a:pPr>
            <a:endParaRPr lang="en-US" sz="1800"/>
          </a:p>
          <a:p>
            <a:pPr marL="0" indent="0">
              <a:buNone/>
            </a:pPr>
            <a:endParaRPr lang="en-US" sz="1800"/>
          </a:p>
        </p:txBody>
      </p:sp>
    </p:spTree>
    <p:extLst>
      <p:ext uri="{BB962C8B-B14F-4D97-AF65-F5344CB8AC3E}">
        <p14:creationId xmlns:p14="http://schemas.microsoft.com/office/powerpoint/2010/main" val="16272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5BC5-0789-4E5A-9730-3B40EB3C22B2}"/>
              </a:ext>
            </a:extLst>
          </p:cNvPr>
          <p:cNvSpPr>
            <a:spLocks noGrp="1"/>
          </p:cNvSpPr>
          <p:nvPr>
            <p:ph type="title"/>
          </p:nvPr>
        </p:nvSpPr>
        <p:spPr/>
        <p:txBody>
          <a:bodyPr>
            <a:normAutofit fontScale="90000"/>
          </a:bodyPr>
          <a:lstStyle/>
          <a:p>
            <a:r>
              <a:rPr lang="en-US" b="1" dirty="0"/>
              <a:t>Meyer's table with vertical display of periods in 1870</a:t>
            </a:r>
            <a:br>
              <a:rPr lang="en-US" b="1" dirty="0"/>
            </a:br>
            <a:endParaRPr lang="en-US" dirty="0"/>
          </a:p>
        </p:txBody>
      </p:sp>
      <p:graphicFrame>
        <p:nvGraphicFramePr>
          <p:cNvPr id="4" name="Content Placeholder 3">
            <a:extLst>
              <a:ext uri="{FF2B5EF4-FFF2-40B4-BE49-F238E27FC236}">
                <a16:creationId xmlns:a16="http://schemas.microsoft.com/office/drawing/2014/main" id="{DF490F37-83DE-4260-88CF-C2F6DF0FACEB}"/>
              </a:ext>
            </a:extLst>
          </p:cNvPr>
          <p:cNvGraphicFramePr>
            <a:graphicFrameLocks noGrp="1"/>
          </p:cNvGraphicFramePr>
          <p:nvPr>
            <p:ph idx="1"/>
          </p:nvPr>
        </p:nvGraphicFramePr>
        <p:xfrm>
          <a:off x="2082066" y="1790190"/>
          <a:ext cx="8027868" cy="4422208"/>
        </p:xfrm>
        <a:graphic>
          <a:graphicData uri="http://schemas.openxmlformats.org/drawingml/2006/table">
            <a:tbl>
              <a:tblPr/>
              <a:tblGrid>
                <a:gridCol w="825376">
                  <a:extLst>
                    <a:ext uri="{9D8B030D-6E8A-4147-A177-3AD203B41FA5}">
                      <a16:colId xmlns:a16="http://schemas.microsoft.com/office/drawing/2014/main" val="5365920"/>
                    </a:ext>
                  </a:extLst>
                </a:gridCol>
                <a:gridCol w="825376">
                  <a:extLst>
                    <a:ext uri="{9D8B030D-6E8A-4147-A177-3AD203B41FA5}">
                      <a16:colId xmlns:a16="http://schemas.microsoft.com/office/drawing/2014/main" val="3796732499"/>
                    </a:ext>
                  </a:extLst>
                </a:gridCol>
                <a:gridCol w="825376">
                  <a:extLst>
                    <a:ext uri="{9D8B030D-6E8A-4147-A177-3AD203B41FA5}">
                      <a16:colId xmlns:a16="http://schemas.microsoft.com/office/drawing/2014/main" val="901914063"/>
                    </a:ext>
                  </a:extLst>
                </a:gridCol>
                <a:gridCol w="825376">
                  <a:extLst>
                    <a:ext uri="{9D8B030D-6E8A-4147-A177-3AD203B41FA5}">
                      <a16:colId xmlns:a16="http://schemas.microsoft.com/office/drawing/2014/main" val="3480352945"/>
                    </a:ext>
                  </a:extLst>
                </a:gridCol>
                <a:gridCol w="825376">
                  <a:extLst>
                    <a:ext uri="{9D8B030D-6E8A-4147-A177-3AD203B41FA5}">
                      <a16:colId xmlns:a16="http://schemas.microsoft.com/office/drawing/2014/main" val="1004386036"/>
                    </a:ext>
                  </a:extLst>
                </a:gridCol>
                <a:gridCol w="825376">
                  <a:extLst>
                    <a:ext uri="{9D8B030D-6E8A-4147-A177-3AD203B41FA5}">
                      <a16:colId xmlns:a16="http://schemas.microsoft.com/office/drawing/2014/main" val="1234000063"/>
                    </a:ext>
                  </a:extLst>
                </a:gridCol>
                <a:gridCol w="825376">
                  <a:extLst>
                    <a:ext uri="{9D8B030D-6E8A-4147-A177-3AD203B41FA5}">
                      <a16:colId xmlns:a16="http://schemas.microsoft.com/office/drawing/2014/main" val="2944390461"/>
                    </a:ext>
                  </a:extLst>
                </a:gridCol>
                <a:gridCol w="825376">
                  <a:extLst>
                    <a:ext uri="{9D8B030D-6E8A-4147-A177-3AD203B41FA5}">
                      <a16:colId xmlns:a16="http://schemas.microsoft.com/office/drawing/2014/main" val="3920462749"/>
                    </a:ext>
                  </a:extLst>
                </a:gridCol>
                <a:gridCol w="1424860">
                  <a:extLst>
                    <a:ext uri="{9D8B030D-6E8A-4147-A177-3AD203B41FA5}">
                      <a16:colId xmlns:a16="http://schemas.microsoft.com/office/drawing/2014/main" val="3448887650"/>
                    </a:ext>
                  </a:extLst>
                </a:gridCol>
              </a:tblGrid>
              <a:tr h="282139">
                <a:tc>
                  <a:txBody>
                    <a:bodyPr/>
                    <a:lstStyle/>
                    <a:p>
                      <a:r>
                        <a:rPr lang="en-US" sz="1400"/>
                        <a:t>I</a:t>
                      </a:r>
                    </a:p>
                  </a:txBody>
                  <a:tcPr marL="36358" marR="36358" marT="36358" marB="36358" anchor="ctr">
                    <a:lnL>
                      <a:noFill/>
                    </a:lnL>
                    <a:lnR>
                      <a:noFill/>
                    </a:lnR>
                    <a:lnT>
                      <a:noFill/>
                    </a:lnT>
                    <a:lnB>
                      <a:noFill/>
                    </a:lnB>
                    <a:solidFill>
                      <a:srgbClr val="FFFFFF"/>
                    </a:solidFill>
                  </a:tcPr>
                </a:tc>
                <a:tc>
                  <a:txBody>
                    <a:bodyPr/>
                    <a:lstStyle/>
                    <a:p>
                      <a:r>
                        <a:rPr lang="en-US" sz="1400"/>
                        <a:t>II</a:t>
                      </a:r>
                    </a:p>
                  </a:txBody>
                  <a:tcPr marL="36358" marR="36358" marT="36358" marB="36358" anchor="ctr">
                    <a:lnL>
                      <a:noFill/>
                    </a:lnL>
                    <a:lnR>
                      <a:noFill/>
                    </a:lnR>
                    <a:lnT>
                      <a:noFill/>
                    </a:lnT>
                    <a:lnB>
                      <a:noFill/>
                    </a:lnB>
                    <a:solidFill>
                      <a:srgbClr val="FFFFFF"/>
                    </a:solidFill>
                  </a:tcPr>
                </a:tc>
                <a:tc>
                  <a:txBody>
                    <a:bodyPr/>
                    <a:lstStyle/>
                    <a:p>
                      <a:r>
                        <a:rPr lang="en-US" sz="1400"/>
                        <a:t>III</a:t>
                      </a:r>
                    </a:p>
                  </a:txBody>
                  <a:tcPr marL="36358" marR="36358" marT="36358" marB="36358" anchor="ctr">
                    <a:lnL>
                      <a:noFill/>
                    </a:lnL>
                    <a:lnR>
                      <a:noFill/>
                    </a:lnR>
                    <a:lnT>
                      <a:noFill/>
                    </a:lnT>
                    <a:lnB>
                      <a:noFill/>
                    </a:lnB>
                    <a:solidFill>
                      <a:srgbClr val="FFFFFF"/>
                    </a:solidFill>
                  </a:tcPr>
                </a:tc>
                <a:tc>
                  <a:txBody>
                    <a:bodyPr/>
                    <a:lstStyle/>
                    <a:p>
                      <a:r>
                        <a:rPr lang="en-US" sz="1400"/>
                        <a:t>IV</a:t>
                      </a:r>
                    </a:p>
                  </a:txBody>
                  <a:tcPr marL="36358" marR="36358" marT="36358" marB="36358" anchor="ctr">
                    <a:lnL>
                      <a:noFill/>
                    </a:lnL>
                    <a:lnR>
                      <a:noFill/>
                    </a:lnR>
                    <a:lnT>
                      <a:noFill/>
                    </a:lnT>
                    <a:lnB>
                      <a:noFill/>
                    </a:lnB>
                    <a:solidFill>
                      <a:srgbClr val="FFFFFF"/>
                    </a:solidFill>
                  </a:tcPr>
                </a:tc>
                <a:tc>
                  <a:txBody>
                    <a:bodyPr/>
                    <a:lstStyle/>
                    <a:p>
                      <a:r>
                        <a:rPr lang="en-US" sz="1400"/>
                        <a:t>V</a:t>
                      </a:r>
                    </a:p>
                  </a:txBody>
                  <a:tcPr marL="36358" marR="36358" marT="36358" marB="36358" anchor="ctr">
                    <a:lnL>
                      <a:noFill/>
                    </a:lnL>
                    <a:lnR>
                      <a:noFill/>
                    </a:lnR>
                    <a:lnT>
                      <a:noFill/>
                    </a:lnT>
                    <a:lnB>
                      <a:noFill/>
                    </a:lnB>
                    <a:solidFill>
                      <a:srgbClr val="FFFFFF"/>
                    </a:solidFill>
                  </a:tcPr>
                </a:tc>
                <a:tc>
                  <a:txBody>
                    <a:bodyPr/>
                    <a:lstStyle/>
                    <a:p>
                      <a:r>
                        <a:rPr lang="en-US" sz="1400"/>
                        <a:t>VI</a:t>
                      </a:r>
                    </a:p>
                  </a:txBody>
                  <a:tcPr marL="36358" marR="36358" marT="36358" marB="36358" anchor="ctr">
                    <a:lnL>
                      <a:noFill/>
                    </a:lnL>
                    <a:lnR>
                      <a:noFill/>
                    </a:lnR>
                    <a:lnT>
                      <a:noFill/>
                    </a:lnT>
                    <a:lnB>
                      <a:noFill/>
                    </a:lnB>
                    <a:solidFill>
                      <a:srgbClr val="FFFFFF"/>
                    </a:solidFill>
                  </a:tcPr>
                </a:tc>
                <a:tc>
                  <a:txBody>
                    <a:bodyPr/>
                    <a:lstStyle/>
                    <a:p>
                      <a:r>
                        <a:rPr lang="en-US" sz="1400"/>
                        <a:t>VII</a:t>
                      </a:r>
                    </a:p>
                  </a:txBody>
                  <a:tcPr marL="36358" marR="36358" marT="36358" marB="36358" anchor="ctr">
                    <a:lnL>
                      <a:noFill/>
                    </a:lnL>
                    <a:lnR>
                      <a:noFill/>
                    </a:lnR>
                    <a:lnT>
                      <a:noFill/>
                    </a:lnT>
                    <a:lnB>
                      <a:noFill/>
                    </a:lnB>
                    <a:solidFill>
                      <a:srgbClr val="FFFFFF"/>
                    </a:solidFill>
                  </a:tcPr>
                </a:tc>
                <a:tc>
                  <a:txBody>
                    <a:bodyPr/>
                    <a:lstStyle/>
                    <a:p>
                      <a:r>
                        <a:rPr lang="en-US" sz="1400"/>
                        <a:t>VIII</a:t>
                      </a:r>
                    </a:p>
                  </a:txBody>
                  <a:tcPr marL="36358" marR="36358" marT="36358" marB="36358" anchor="ctr">
                    <a:lnL>
                      <a:noFill/>
                    </a:lnL>
                    <a:lnR>
                      <a:noFill/>
                    </a:lnR>
                    <a:lnT>
                      <a:noFill/>
                    </a:lnT>
                    <a:lnB>
                      <a:noFill/>
                    </a:lnB>
                    <a:solidFill>
                      <a:srgbClr val="FFFFFF"/>
                    </a:solidFill>
                  </a:tcPr>
                </a:tc>
                <a:tc>
                  <a:txBody>
                    <a:bodyPr/>
                    <a:lstStyle/>
                    <a:p>
                      <a:r>
                        <a:rPr lang="en-US" sz="1400"/>
                        <a:t>IX</a:t>
                      </a:r>
                    </a:p>
                  </a:txBody>
                  <a:tcPr marL="36358" marR="36358" marT="36358" marB="36358" anchor="ctr">
                    <a:lnL>
                      <a:noFill/>
                    </a:lnL>
                    <a:lnR>
                      <a:noFill/>
                    </a:lnR>
                    <a:lnT>
                      <a:noFill/>
                    </a:lnT>
                    <a:lnB>
                      <a:noFill/>
                    </a:lnB>
                    <a:solidFill>
                      <a:srgbClr val="FFFFFF"/>
                    </a:solidFill>
                  </a:tcPr>
                </a:tc>
                <a:extLst>
                  <a:ext uri="{0D108BD9-81ED-4DB2-BD59-A6C34878D82A}">
                    <a16:rowId xmlns:a16="http://schemas.microsoft.com/office/drawing/2014/main" val="410777758"/>
                  </a:ext>
                </a:extLst>
              </a:tr>
              <a:tr h="282139">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2" tooltip="Boron"/>
                        </a:rPr>
                        <a:t>B</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3" tooltip="Aluminum"/>
                        </a:rPr>
                        <a:t>Al</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4" tooltip="Indium"/>
                        </a:rPr>
                        <a:t>In(?)</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5" tooltip="Tellurium"/>
                        </a:rPr>
                        <a:t>Tl</a:t>
                      </a:r>
                      <a:endParaRPr lang="en-US" sz="1400">
                        <a:effectLst/>
                      </a:endParaRPr>
                    </a:p>
                  </a:txBody>
                  <a:tcPr marL="36358" marR="36358" marT="36358" marB="36358" anchor="ctr">
                    <a:lnL>
                      <a:noFill/>
                    </a:lnL>
                    <a:lnR>
                      <a:noFill/>
                    </a:lnR>
                    <a:lnT>
                      <a:noFill/>
                    </a:lnT>
                    <a:lnB>
                      <a:noFill/>
                    </a:lnB>
                    <a:solidFill>
                      <a:srgbClr val="FFFF99"/>
                    </a:solidFill>
                  </a:tcPr>
                </a:tc>
                <a:extLst>
                  <a:ext uri="{0D108BD9-81ED-4DB2-BD59-A6C34878D82A}">
                    <a16:rowId xmlns:a16="http://schemas.microsoft.com/office/drawing/2014/main" val="1078041795"/>
                  </a:ext>
                </a:extLst>
              </a:tr>
              <a:tr h="491562">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6" tooltip="Carbon"/>
                        </a:rPr>
                        <a:t>C</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7" tooltip="Silicon"/>
                        </a:rPr>
                        <a:t>Si</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8" tooltip="Titanium"/>
                        </a:rPr>
                        <a:t>Ti</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br>
                        <a:rPr lang="en-US" sz="1400">
                          <a:effectLst/>
                        </a:rPr>
                      </a:br>
                      <a:r>
                        <a:rPr lang="en-US" sz="1400" u="none" strike="noStrike">
                          <a:solidFill>
                            <a:srgbClr val="0B0080"/>
                          </a:solidFill>
                          <a:effectLst/>
                          <a:hlinkClick r:id="rId9" tooltip="Zirconium"/>
                        </a:rPr>
                        <a:t>Zr</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10" tooltip="Tin"/>
                        </a:rPr>
                        <a:t>Sn</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11" tooltip="Lead"/>
                        </a:rPr>
                        <a:t>Pb</a:t>
                      </a:r>
                      <a:endParaRPr lang="en-US" sz="1400">
                        <a:effectLst/>
                      </a:endParaRPr>
                    </a:p>
                  </a:txBody>
                  <a:tcPr marL="36358" marR="36358" marT="36358" marB="36358" anchor="ctr">
                    <a:lnL>
                      <a:noFill/>
                    </a:lnL>
                    <a:lnR>
                      <a:noFill/>
                    </a:lnR>
                    <a:lnT>
                      <a:noFill/>
                    </a:lnT>
                    <a:lnB>
                      <a:noFill/>
                    </a:lnB>
                    <a:solidFill>
                      <a:srgbClr val="FFFF99"/>
                    </a:solidFill>
                  </a:tcPr>
                </a:tc>
                <a:extLst>
                  <a:ext uri="{0D108BD9-81ED-4DB2-BD59-A6C34878D82A}">
                    <a16:rowId xmlns:a16="http://schemas.microsoft.com/office/drawing/2014/main" val="529103070"/>
                  </a:ext>
                </a:extLst>
              </a:tr>
              <a:tr h="491562">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12" tooltip="Nitrogen"/>
                        </a:rPr>
                        <a:t>N</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13" tooltip="Phosphorus"/>
                        </a:rPr>
                        <a:t>P</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14" tooltip="Vanadium"/>
                        </a:rPr>
                        <a:t>V</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15" tooltip="Arsenic"/>
                        </a:rPr>
                        <a:t>As</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16" tooltip="Niobium"/>
                        </a:rPr>
                        <a:t>Nb</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17" tooltip="Antimony"/>
                        </a:rPr>
                        <a:t>Sb</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18" tooltip="Tantalum"/>
                        </a:rPr>
                        <a:t>Ta</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19" tooltip="Bismuth"/>
                        </a:rPr>
                        <a:t>Bi</a:t>
                      </a:r>
                      <a:endParaRPr lang="en-US" sz="1400">
                        <a:effectLst/>
                      </a:endParaRPr>
                    </a:p>
                  </a:txBody>
                  <a:tcPr marL="36358" marR="36358" marT="36358" marB="36358" anchor="ctr">
                    <a:lnL>
                      <a:noFill/>
                    </a:lnL>
                    <a:lnR>
                      <a:noFill/>
                    </a:lnR>
                    <a:lnT>
                      <a:noFill/>
                    </a:lnT>
                    <a:lnB>
                      <a:noFill/>
                    </a:lnB>
                    <a:solidFill>
                      <a:srgbClr val="FFFF99"/>
                    </a:solidFill>
                  </a:tcPr>
                </a:tc>
                <a:extLst>
                  <a:ext uri="{0D108BD9-81ED-4DB2-BD59-A6C34878D82A}">
                    <a16:rowId xmlns:a16="http://schemas.microsoft.com/office/drawing/2014/main" val="1543225961"/>
                  </a:ext>
                </a:extLst>
              </a:tr>
              <a:tr h="491562">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20" tooltip="Oxygen"/>
                        </a:rPr>
                        <a:t>O</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21" tooltip="Sulfur"/>
                        </a:rPr>
                        <a:t>S</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22" tooltip="Chromium"/>
                        </a:rPr>
                        <a:t>Cr</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23" tooltip="Selenium"/>
                        </a:rPr>
                        <a:t>Se</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24" tooltip="Molybdenum"/>
                        </a:rPr>
                        <a:t>Mo</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az-Cyrl-AZ" sz="1400" u="none" strike="noStrike">
                          <a:solidFill>
                            <a:srgbClr val="0B0080"/>
                          </a:solidFill>
                          <a:effectLst/>
                          <a:hlinkClick r:id="rId5" tooltip="Tellurium"/>
                        </a:rPr>
                        <a:t>Те</a:t>
                      </a:r>
                      <a:endParaRPr lang="az-Cyrl-AZ"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25" tooltip="Tungsten"/>
                        </a:rPr>
                        <a:t>W</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a:p>
                  </a:txBody>
                  <a:tcPr marL="36358" marR="36358" marT="36358" marB="36358" anchor="ctr">
                    <a:lnL>
                      <a:noFill/>
                    </a:lnL>
                    <a:lnR>
                      <a:noFill/>
                    </a:lnR>
                    <a:lnT>
                      <a:noFill/>
                    </a:lnT>
                    <a:lnB>
                      <a:noFill/>
                    </a:lnB>
                    <a:solidFill>
                      <a:srgbClr val="FFFFFF"/>
                    </a:solidFill>
                  </a:tcPr>
                </a:tc>
                <a:extLst>
                  <a:ext uri="{0D108BD9-81ED-4DB2-BD59-A6C34878D82A}">
                    <a16:rowId xmlns:a16="http://schemas.microsoft.com/office/drawing/2014/main" val="3259256295"/>
                  </a:ext>
                </a:extLst>
              </a:tr>
              <a:tr h="1329252">
                <a:tc>
                  <a:txBody>
                    <a:bodyPr/>
                    <a:lstStyle/>
                    <a:p>
                      <a:endParaRPr lang="en-US" sz="1400"/>
                    </a:p>
                  </a:txBody>
                  <a:tcPr marL="36358" marR="36358" marT="36358" marB="36358" anchor="ctr">
                    <a:lnL>
                      <a:noFill/>
                    </a:lnL>
                    <a:lnR>
                      <a:noFill/>
                    </a:lnR>
                    <a:lnT>
                      <a:noFill/>
                    </a:lnT>
                    <a:lnB>
                      <a:noFill/>
                    </a:lnB>
                    <a:solidFill>
                      <a:srgbClr val="FFFFFF"/>
                    </a:solidFill>
                  </a:tcPr>
                </a:tc>
                <a:tc>
                  <a:txBody>
                    <a:bodyPr/>
                    <a:lstStyle/>
                    <a:p>
                      <a:r>
                        <a:rPr lang="en-US" sz="1400" u="none" strike="noStrike">
                          <a:solidFill>
                            <a:srgbClr val="0B0080"/>
                          </a:solidFill>
                          <a:effectLst/>
                          <a:hlinkClick r:id="rId26" tooltip="Fluorine"/>
                        </a:rPr>
                        <a:t>F</a:t>
                      </a:r>
                      <a:br>
                        <a:rPr lang="en-US" sz="1400">
                          <a:effectLst/>
                        </a:rPr>
                      </a:br>
                      <a:br>
                        <a:rPr lang="en-US" sz="1400">
                          <a:effectLst/>
                        </a:rPr>
                      </a:br>
                      <a:br>
                        <a:rPr lang="en-US" sz="1400">
                          <a:effectLst/>
                        </a:rPr>
                      </a:br>
                      <a:br>
                        <a:rPr lang="en-US" sz="1400">
                          <a:effectLst/>
                        </a:rPr>
                      </a:br>
                      <a:br>
                        <a:rPr lang="en-US" sz="1400">
                          <a:effectLst/>
                        </a:rPr>
                      </a:b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27" tooltip="Chlorine"/>
                        </a:rPr>
                        <a:t>Cl</a:t>
                      </a:r>
                      <a:br>
                        <a:rPr lang="en-US" sz="1400">
                          <a:effectLst/>
                        </a:rPr>
                      </a:br>
                      <a:br>
                        <a:rPr lang="en-US" sz="1400">
                          <a:effectLst/>
                        </a:rPr>
                      </a:br>
                      <a:br>
                        <a:rPr lang="en-US" sz="1400">
                          <a:effectLst/>
                        </a:rPr>
                      </a:br>
                      <a:br>
                        <a:rPr lang="en-US" sz="1400">
                          <a:effectLst/>
                        </a:rPr>
                      </a:br>
                      <a:br>
                        <a:rPr lang="en-US" sz="1400">
                          <a:effectLst/>
                        </a:rPr>
                      </a:b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28" tooltip="Manganese"/>
                        </a:rPr>
                        <a:t>Mn</a:t>
                      </a:r>
                      <a:br>
                        <a:rPr lang="en-US" sz="1400">
                          <a:effectLst/>
                        </a:rPr>
                      </a:br>
                      <a:r>
                        <a:rPr lang="en-US" sz="1400" u="none" strike="noStrike">
                          <a:solidFill>
                            <a:srgbClr val="0B0080"/>
                          </a:solidFill>
                          <a:effectLst/>
                          <a:hlinkClick r:id="rId29" tooltip="Iron"/>
                        </a:rPr>
                        <a:t>Fe</a:t>
                      </a:r>
                      <a:br>
                        <a:rPr lang="en-US" sz="1400">
                          <a:effectLst/>
                        </a:rPr>
                      </a:br>
                      <a:r>
                        <a:rPr lang="en-US" sz="1400" u="none" strike="noStrike">
                          <a:solidFill>
                            <a:srgbClr val="0B0080"/>
                          </a:solidFill>
                          <a:effectLst/>
                          <a:hlinkClick r:id="rId30" tooltip="Cobalt"/>
                        </a:rPr>
                        <a:t>Co</a:t>
                      </a:r>
                      <a:br>
                        <a:rPr lang="en-US" sz="1400">
                          <a:effectLst/>
                        </a:rPr>
                      </a:br>
                      <a:r>
                        <a:rPr lang="en-US" sz="1400" u="none" strike="noStrike">
                          <a:solidFill>
                            <a:srgbClr val="0B0080"/>
                          </a:solidFill>
                          <a:effectLst/>
                          <a:hlinkClick r:id="rId31" tooltip="Nickel"/>
                        </a:rPr>
                        <a:t>Ni</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32" tooltip="Bromine"/>
                        </a:rPr>
                        <a:t>Br</a:t>
                      </a:r>
                      <a:br>
                        <a:rPr lang="en-US" sz="1400">
                          <a:effectLst/>
                        </a:rPr>
                      </a:br>
                      <a:br>
                        <a:rPr lang="en-US" sz="1400">
                          <a:effectLst/>
                        </a:rPr>
                      </a:br>
                      <a:br>
                        <a:rPr lang="en-US" sz="1400">
                          <a:effectLst/>
                        </a:rPr>
                      </a:br>
                      <a:br>
                        <a:rPr lang="en-US" sz="1400">
                          <a:effectLst/>
                        </a:rPr>
                      </a:br>
                      <a:br>
                        <a:rPr lang="en-US" sz="1400">
                          <a:effectLst/>
                        </a:rPr>
                      </a:b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33" tooltip="Ruthenium"/>
                        </a:rPr>
                        <a:t>Ru</a:t>
                      </a:r>
                      <a:br>
                        <a:rPr lang="en-US" sz="1400">
                          <a:effectLst/>
                        </a:rPr>
                      </a:br>
                      <a:r>
                        <a:rPr lang="en-US" sz="1400" u="none" strike="noStrike">
                          <a:solidFill>
                            <a:srgbClr val="0B0080"/>
                          </a:solidFill>
                          <a:effectLst/>
                          <a:hlinkClick r:id="rId34" tooltip="Rhodium"/>
                        </a:rPr>
                        <a:t>Rh</a:t>
                      </a:r>
                      <a:br>
                        <a:rPr lang="en-US" sz="1400">
                          <a:effectLst/>
                        </a:rPr>
                      </a:br>
                      <a:r>
                        <a:rPr lang="en-US" sz="1400" u="none" strike="noStrike">
                          <a:solidFill>
                            <a:srgbClr val="0B0080"/>
                          </a:solidFill>
                          <a:effectLst/>
                          <a:hlinkClick r:id="rId35" tooltip="Palladium"/>
                        </a:rPr>
                        <a:t>Pd</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36" tooltip="Iodine"/>
                        </a:rPr>
                        <a:t>I</a:t>
                      </a:r>
                      <a:br>
                        <a:rPr lang="en-US" sz="1400">
                          <a:effectLst/>
                        </a:rPr>
                      </a:br>
                      <a:br>
                        <a:rPr lang="en-US" sz="1400">
                          <a:effectLst/>
                        </a:rPr>
                      </a:br>
                      <a:br>
                        <a:rPr lang="en-US" sz="1400">
                          <a:effectLst/>
                        </a:rPr>
                      </a:br>
                      <a:br>
                        <a:rPr lang="en-US" sz="1400">
                          <a:effectLst/>
                        </a:rPr>
                      </a:br>
                      <a:br>
                        <a:rPr lang="en-US" sz="1400">
                          <a:effectLst/>
                        </a:rPr>
                      </a:br>
                      <a:endParaRPr lang="en-US" sz="1400">
                        <a:effectLst/>
                      </a:endParaRPr>
                    </a:p>
                  </a:txBody>
                  <a:tcPr marL="36358" marR="36358" marT="36358" marB="36358" anchor="ctr">
                    <a:lnL>
                      <a:noFill/>
                    </a:lnL>
                    <a:lnR>
                      <a:noFill/>
                    </a:lnR>
                    <a:lnT>
                      <a:noFill/>
                    </a:lnT>
                    <a:lnB>
                      <a:noFill/>
                    </a:lnB>
                    <a:solidFill>
                      <a:srgbClr val="FFFF99"/>
                    </a:solidFill>
                  </a:tcPr>
                </a:tc>
                <a:tc>
                  <a:txBody>
                    <a:bodyPr/>
                    <a:lstStyle/>
                    <a:p>
                      <a:br>
                        <a:rPr lang="en-US" sz="1400">
                          <a:effectLst/>
                        </a:rPr>
                      </a:br>
                      <a:r>
                        <a:rPr lang="en-US" sz="1400" u="none" strike="noStrike">
                          <a:solidFill>
                            <a:srgbClr val="0B0080"/>
                          </a:solidFill>
                          <a:effectLst/>
                          <a:hlinkClick r:id="rId37" tooltip="Osmium"/>
                        </a:rPr>
                        <a:t>Os</a:t>
                      </a:r>
                      <a:br>
                        <a:rPr lang="en-US" sz="1400">
                          <a:effectLst/>
                        </a:rPr>
                      </a:br>
                      <a:r>
                        <a:rPr lang="en-US" sz="1400" u="none" strike="noStrike">
                          <a:solidFill>
                            <a:srgbClr val="0B0080"/>
                          </a:solidFill>
                          <a:effectLst/>
                          <a:hlinkClick r:id="rId38" tooltip="Iridium"/>
                        </a:rPr>
                        <a:t>Ir</a:t>
                      </a:r>
                      <a:br>
                        <a:rPr lang="en-US" sz="1400">
                          <a:effectLst/>
                        </a:rPr>
                      </a:br>
                      <a:r>
                        <a:rPr lang="en-US" sz="1400" u="none" strike="noStrike">
                          <a:solidFill>
                            <a:srgbClr val="0B0080"/>
                          </a:solidFill>
                          <a:effectLst/>
                          <a:hlinkClick r:id="rId39" tooltip="Platinum"/>
                        </a:rPr>
                        <a:t>Pt</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a:p>
                  </a:txBody>
                  <a:tcPr marL="36358" marR="36358" marT="36358" marB="36358" anchor="ctr">
                    <a:lnL>
                      <a:noFill/>
                    </a:lnL>
                    <a:lnR>
                      <a:noFill/>
                    </a:lnR>
                    <a:lnT>
                      <a:noFill/>
                    </a:lnT>
                    <a:lnB>
                      <a:noFill/>
                    </a:lnB>
                    <a:solidFill>
                      <a:srgbClr val="FFFFFF"/>
                    </a:solidFill>
                  </a:tcPr>
                </a:tc>
                <a:extLst>
                  <a:ext uri="{0D108BD9-81ED-4DB2-BD59-A6C34878D82A}">
                    <a16:rowId xmlns:a16="http://schemas.microsoft.com/office/drawing/2014/main" val="972065750"/>
                  </a:ext>
                </a:extLst>
              </a:tr>
              <a:tr h="491562">
                <a:tc>
                  <a:txBody>
                    <a:bodyPr/>
                    <a:lstStyle/>
                    <a:p>
                      <a:r>
                        <a:rPr lang="en-US" sz="1400" u="none" strike="noStrike">
                          <a:solidFill>
                            <a:srgbClr val="0B0080"/>
                          </a:solidFill>
                          <a:effectLst/>
                          <a:hlinkClick r:id="rId40" tooltip="Lithium"/>
                        </a:rPr>
                        <a:t>Li</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r>
                        <a:rPr lang="en-US" sz="1400" u="none" strike="noStrike">
                          <a:solidFill>
                            <a:srgbClr val="0B0080"/>
                          </a:solidFill>
                          <a:effectLst/>
                          <a:hlinkClick r:id="rId41" tooltip="Sodium"/>
                        </a:rPr>
                        <a:t>Na</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r>
                        <a:rPr lang="en-US" sz="1400" u="none" strike="noStrike">
                          <a:solidFill>
                            <a:srgbClr val="0B0080"/>
                          </a:solidFill>
                          <a:effectLst/>
                          <a:hlinkClick r:id="rId42" tooltip="Potassium"/>
                        </a:rPr>
                        <a:t>K</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br>
                        <a:rPr lang="en-US" sz="1400">
                          <a:effectLst/>
                        </a:rPr>
                      </a:br>
                      <a:r>
                        <a:rPr lang="en-US" sz="1400" u="none" strike="noStrike">
                          <a:solidFill>
                            <a:srgbClr val="0B0080"/>
                          </a:solidFill>
                          <a:effectLst/>
                          <a:hlinkClick r:id="rId43" tooltip="Copper"/>
                        </a:rPr>
                        <a:t>Cu</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44" tooltip="Rubidium"/>
                        </a:rPr>
                        <a:t>Rb</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br>
                        <a:rPr lang="en-US" sz="1400">
                          <a:effectLst/>
                        </a:rPr>
                      </a:br>
                      <a:r>
                        <a:rPr lang="en-US" sz="1400" u="none" strike="noStrike">
                          <a:solidFill>
                            <a:srgbClr val="0B0080"/>
                          </a:solidFill>
                          <a:effectLst/>
                          <a:hlinkClick r:id="rId45" tooltip="Silver"/>
                        </a:rPr>
                        <a:t>Ag</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46" tooltip="Cesium"/>
                        </a:rPr>
                        <a:t>Cs</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br>
                        <a:rPr lang="en-US" sz="1400">
                          <a:effectLst/>
                        </a:rPr>
                      </a:br>
                      <a:r>
                        <a:rPr lang="en-US" sz="1400" u="none" strike="noStrike">
                          <a:solidFill>
                            <a:srgbClr val="0B0080"/>
                          </a:solidFill>
                          <a:effectLst/>
                          <a:hlinkClick r:id="rId47" tooltip="Gold"/>
                        </a:rPr>
                        <a:t>Au</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a:p>
                  </a:txBody>
                  <a:tcPr marL="36358" marR="36358" marT="36358" marB="36358" anchor="ctr">
                    <a:lnL>
                      <a:noFill/>
                    </a:lnL>
                    <a:lnR>
                      <a:noFill/>
                    </a:lnR>
                    <a:lnT>
                      <a:noFill/>
                    </a:lnT>
                    <a:lnB>
                      <a:noFill/>
                    </a:lnB>
                    <a:solidFill>
                      <a:srgbClr val="FFFFFF"/>
                    </a:solidFill>
                  </a:tcPr>
                </a:tc>
                <a:extLst>
                  <a:ext uri="{0D108BD9-81ED-4DB2-BD59-A6C34878D82A}">
                    <a16:rowId xmlns:a16="http://schemas.microsoft.com/office/drawing/2014/main" val="251776187"/>
                  </a:ext>
                </a:extLst>
              </a:tr>
              <a:tr h="491562">
                <a:tc>
                  <a:txBody>
                    <a:bodyPr/>
                    <a:lstStyle/>
                    <a:p>
                      <a:r>
                        <a:rPr lang="en-US" sz="1400" u="none" strike="noStrike">
                          <a:solidFill>
                            <a:srgbClr val="0B0080"/>
                          </a:solidFill>
                          <a:effectLst/>
                          <a:hlinkClick r:id="rId48" tooltip="Beryllium"/>
                        </a:rPr>
                        <a:t>Be</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r>
                        <a:rPr lang="en-US" sz="1400" u="none" strike="noStrike">
                          <a:solidFill>
                            <a:srgbClr val="0B0080"/>
                          </a:solidFill>
                          <a:effectLst/>
                          <a:hlinkClick r:id="rId49" tooltip="Magnesium"/>
                        </a:rPr>
                        <a:t>Mg</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r>
                        <a:rPr lang="en-US" sz="1400" u="none" strike="noStrike">
                          <a:solidFill>
                            <a:srgbClr val="0B0080"/>
                          </a:solidFill>
                          <a:effectLst/>
                          <a:hlinkClick r:id="rId50" tooltip="Calcium"/>
                        </a:rPr>
                        <a:t>Ca</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br>
                        <a:rPr lang="en-US" sz="1400">
                          <a:effectLst/>
                        </a:rPr>
                      </a:br>
                      <a:r>
                        <a:rPr lang="en-US" sz="1400" u="none" strike="noStrike">
                          <a:solidFill>
                            <a:srgbClr val="0B0080"/>
                          </a:solidFill>
                          <a:effectLst/>
                          <a:hlinkClick r:id="rId51" tooltip="Zinc"/>
                        </a:rPr>
                        <a:t>Zn</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52" tooltip="Strontium"/>
                        </a:rPr>
                        <a:t>Sr</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br>
                        <a:rPr lang="en-US" sz="1400">
                          <a:effectLst/>
                        </a:rPr>
                      </a:br>
                      <a:r>
                        <a:rPr lang="en-US" sz="1400" u="none" strike="noStrike">
                          <a:solidFill>
                            <a:srgbClr val="0B0080"/>
                          </a:solidFill>
                          <a:effectLst/>
                          <a:hlinkClick r:id="rId53" tooltip="Cadmium"/>
                        </a:rPr>
                        <a:t>Cd</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r>
                        <a:rPr lang="en-US" sz="1400" u="none" strike="noStrike">
                          <a:solidFill>
                            <a:srgbClr val="0B0080"/>
                          </a:solidFill>
                          <a:effectLst/>
                          <a:hlinkClick r:id="rId54" tooltip="Barium"/>
                        </a:rPr>
                        <a:t>Ba</a:t>
                      </a:r>
                      <a:endParaRPr lang="en-US" sz="1400">
                        <a:effectLst/>
                      </a:endParaRPr>
                    </a:p>
                  </a:txBody>
                  <a:tcPr marL="36358" marR="36358" marT="36358" marB="36358" anchor="ctr">
                    <a:lnL>
                      <a:noFill/>
                    </a:lnL>
                    <a:lnR>
                      <a:noFill/>
                    </a:lnR>
                    <a:lnT>
                      <a:noFill/>
                    </a:lnT>
                    <a:lnB>
                      <a:noFill/>
                    </a:lnB>
                    <a:solidFill>
                      <a:srgbClr val="FF6666"/>
                    </a:solidFill>
                  </a:tcPr>
                </a:tc>
                <a:tc>
                  <a:txBody>
                    <a:bodyPr/>
                    <a:lstStyle/>
                    <a:p>
                      <a:br>
                        <a:rPr lang="en-US" sz="1400">
                          <a:effectLst/>
                        </a:rPr>
                      </a:br>
                      <a:r>
                        <a:rPr lang="en-US" sz="1400" u="none" strike="noStrike">
                          <a:solidFill>
                            <a:srgbClr val="0B0080"/>
                          </a:solidFill>
                          <a:effectLst/>
                          <a:hlinkClick r:id="rId55" tooltip="Mercury (element)"/>
                        </a:rPr>
                        <a:t>Hg</a:t>
                      </a:r>
                      <a:endParaRPr lang="en-US" sz="1400">
                        <a:effectLst/>
                      </a:endParaRPr>
                    </a:p>
                  </a:txBody>
                  <a:tcPr marL="36358" marR="36358" marT="36358" marB="36358" anchor="ctr">
                    <a:lnL>
                      <a:noFill/>
                    </a:lnL>
                    <a:lnR>
                      <a:noFill/>
                    </a:lnR>
                    <a:lnT>
                      <a:noFill/>
                    </a:lnT>
                    <a:lnB>
                      <a:noFill/>
                    </a:lnB>
                    <a:solidFill>
                      <a:srgbClr val="FFFF99"/>
                    </a:solidFill>
                  </a:tcPr>
                </a:tc>
                <a:tc>
                  <a:txBody>
                    <a:bodyPr/>
                    <a:lstStyle/>
                    <a:p>
                      <a:endParaRPr lang="en-US" sz="1400" dirty="0"/>
                    </a:p>
                  </a:txBody>
                  <a:tcPr marL="69808" marR="69808" marT="34904" marB="34904">
                    <a:lnL>
                      <a:noFill/>
                    </a:lnL>
                    <a:lnT>
                      <a:noFill/>
                    </a:lnT>
                  </a:tcPr>
                </a:tc>
                <a:extLst>
                  <a:ext uri="{0D108BD9-81ED-4DB2-BD59-A6C34878D82A}">
                    <a16:rowId xmlns:a16="http://schemas.microsoft.com/office/drawing/2014/main" val="3698978454"/>
                  </a:ext>
                </a:extLst>
              </a:tr>
            </a:tbl>
          </a:graphicData>
        </a:graphic>
      </p:graphicFrame>
    </p:spTree>
    <p:extLst>
      <p:ext uri="{BB962C8B-B14F-4D97-AF65-F5344CB8AC3E}">
        <p14:creationId xmlns:p14="http://schemas.microsoft.com/office/powerpoint/2010/main" val="163479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Isosceles Triangle 8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descr="Lothar Meyer's graph">
            <a:extLst>
              <a:ext uri="{FF2B5EF4-FFF2-40B4-BE49-F238E27FC236}">
                <a16:creationId xmlns:a16="http://schemas.microsoft.com/office/drawing/2014/main" id="{27176CDD-8D60-4159-84EB-7AD2CA97E0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722035"/>
            <a:ext cx="10905066" cy="34139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6" name="Isosceles Triangle 8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536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F364B-D3C8-46FA-B84B-2BF4C818DD89}"/>
              </a:ext>
            </a:extLst>
          </p:cNvPr>
          <p:cNvSpPr>
            <a:spLocks noGrp="1"/>
          </p:cNvSpPr>
          <p:nvPr>
            <p:ph type="title"/>
          </p:nvPr>
        </p:nvSpPr>
        <p:spPr>
          <a:xfrm>
            <a:off x="581646" y="349664"/>
            <a:ext cx="5845571" cy="1638377"/>
          </a:xfrm>
        </p:spPr>
        <p:txBody>
          <a:bodyPr anchor="b">
            <a:normAutofit/>
          </a:bodyPr>
          <a:lstStyle/>
          <a:p>
            <a:r>
              <a:rPr lang="en-US" sz="4800"/>
              <a:t>Mendeleev's Periodic Table</a:t>
            </a:r>
          </a:p>
        </p:txBody>
      </p:sp>
      <p:sp>
        <p:nvSpPr>
          <p:cNvPr id="3" name="Content Placeholder 2">
            <a:extLst>
              <a:ext uri="{FF2B5EF4-FFF2-40B4-BE49-F238E27FC236}">
                <a16:creationId xmlns:a16="http://schemas.microsoft.com/office/drawing/2014/main" id="{6948E3BF-87E2-4F13-A206-4AF7FA40E831}"/>
              </a:ext>
            </a:extLst>
          </p:cNvPr>
          <p:cNvSpPr>
            <a:spLocks noGrp="1"/>
          </p:cNvSpPr>
          <p:nvPr>
            <p:ph idx="1"/>
          </p:nvPr>
        </p:nvSpPr>
        <p:spPr>
          <a:xfrm>
            <a:off x="587988" y="2620641"/>
            <a:ext cx="5837750" cy="3023702"/>
          </a:xfrm>
        </p:spPr>
        <p:txBody>
          <a:bodyPr anchor="ctr">
            <a:normAutofit fontScale="92500" lnSpcReduction="10000"/>
          </a:bodyPr>
          <a:lstStyle/>
          <a:p>
            <a:r>
              <a:rPr lang="en-US" sz="2000" dirty="0"/>
              <a:t>In 1869, Russian chemist and teacher Dmitri Mendeleev (1836 - 1907) published a periodic table of the elements. </a:t>
            </a:r>
          </a:p>
          <a:p>
            <a:r>
              <a:rPr lang="en-US" sz="2000" dirty="0"/>
              <a:t>The following year, German chemist Lothar Meyer independently published a very similar table.</a:t>
            </a:r>
          </a:p>
          <a:p>
            <a:r>
              <a:rPr lang="en-US" sz="2000" dirty="0"/>
              <a:t>Mendeleev is generally given more credit than Meyer because his table was published first and because of several key insights that he made regarding the table.</a:t>
            </a:r>
          </a:p>
          <a:p>
            <a:pPr marL="0" indent="0">
              <a:buNone/>
            </a:pPr>
            <a:br>
              <a:rPr lang="en-US" sz="2000" dirty="0"/>
            </a:br>
            <a:r>
              <a:rPr lang="en-US" sz="2000" dirty="0"/>
              <a:t>                                                                                     </a:t>
            </a:r>
          </a:p>
        </p:txBody>
      </p:sp>
      <p:sp>
        <p:nvSpPr>
          <p:cNvPr id="89" name="Rectangle 8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a:extLst>
              <a:ext uri="{FF2B5EF4-FFF2-40B4-BE49-F238E27FC236}">
                <a16:creationId xmlns:a16="http://schemas.microsoft.com/office/drawing/2014/main" id="{B19BE4F7-5E50-4669-AB88-C785EDA580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2" r="-1" b="8037"/>
          <a:stretch/>
        </p:blipFill>
        <p:spPr bwMode="auto">
          <a:xfrm>
            <a:off x="7421373"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02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6DF7A-1134-49A3-997E-B47D75ACDE17}"/>
              </a:ext>
            </a:extLst>
          </p:cNvPr>
          <p:cNvSpPr>
            <a:spLocks noGrp="1"/>
          </p:cNvSpPr>
          <p:nvPr>
            <p:ph type="title"/>
          </p:nvPr>
        </p:nvSpPr>
        <p:spPr>
          <a:xfrm>
            <a:off x="838200" y="631825"/>
            <a:ext cx="10515600" cy="1325563"/>
          </a:xfrm>
        </p:spPr>
        <p:txBody>
          <a:bodyPr>
            <a:normAutofit/>
          </a:bodyPr>
          <a:lstStyle/>
          <a:p>
            <a:r>
              <a:rPr lang="en-US" b="1">
                <a:solidFill>
                  <a:schemeClr val="bg1"/>
                </a:solidFill>
              </a:rPr>
              <a:t>Development of Periodic Table</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24736B02-541E-4147-B882-3C38FEDF3489}"/>
              </a:ext>
            </a:extLst>
          </p:cNvPr>
          <p:cNvSpPr>
            <a:spLocks noGrp="1"/>
          </p:cNvSpPr>
          <p:nvPr>
            <p:ph idx="1"/>
          </p:nvPr>
        </p:nvSpPr>
        <p:spPr>
          <a:xfrm>
            <a:off x="838200" y="2269173"/>
            <a:ext cx="10515600" cy="3659988"/>
          </a:xfrm>
        </p:spPr>
        <p:txBody>
          <a:bodyPr>
            <a:normAutofit/>
          </a:bodyPr>
          <a:lstStyle/>
          <a:p>
            <a:pPr marL="0" indent="0">
              <a:buNone/>
            </a:pPr>
            <a:r>
              <a:rPr lang="en-US" sz="2400">
                <a:solidFill>
                  <a:schemeClr val="bg1"/>
                </a:solidFill>
              </a:rPr>
              <a:t>First attempt to arrange elements and compounds on the basis of their origin was made by </a:t>
            </a:r>
            <a:r>
              <a:rPr lang="en-US" sz="2400" b="1">
                <a:solidFill>
                  <a:schemeClr val="bg1"/>
                </a:solidFill>
              </a:rPr>
              <a:t>Al-Razi</a:t>
            </a:r>
            <a:r>
              <a:rPr lang="en-US" sz="2400">
                <a:solidFill>
                  <a:schemeClr val="bg1"/>
                </a:solidFill>
              </a:rPr>
              <a:t>.</a:t>
            </a:r>
          </a:p>
          <a:p>
            <a:pPr marL="0" indent="0">
              <a:buNone/>
            </a:pPr>
            <a:r>
              <a:rPr lang="en-US" sz="2400">
                <a:solidFill>
                  <a:schemeClr val="bg1"/>
                </a:solidFill>
              </a:rPr>
              <a:t>In </a:t>
            </a:r>
            <a:r>
              <a:rPr lang="en-US" sz="2400" b="1">
                <a:solidFill>
                  <a:schemeClr val="bg1"/>
                </a:solidFill>
              </a:rPr>
              <a:t>1789 Lavoiser </a:t>
            </a:r>
            <a:r>
              <a:rPr lang="en-US" sz="2400">
                <a:solidFill>
                  <a:schemeClr val="bg1"/>
                </a:solidFill>
              </a:rPr>
              <a:t>also arranged elements into four groups.</a:t>
            </a:r>
          </a:p>
          <a:p>
            <a:pPr marL="0" indent="0">
              <a:buNone/>
            </a:pPr>
            <a:r>
              <a:rPr lang="en-US" sz="2400">
                <a:solidFill>
                  <a:schemeClr val="bg1"/>
                </a:solidFill>
              </a:rPr>
              <a:t>	Group 1: gases= Oxygen, Nitrogen</a:t>
            </a:r>
          </a:p>
          <a:p>
            <a:pPr marL="0" indent="0">
              <a:buNone/>
            </a:pPr>
            <a:r>
              <a:rPr lang="en-US" sz="2400">
                <a:solidFill>
                  <a:schemeClr val="bg1"/>
                </a:solidFill>
              </a:rPr>
              <a:t>	Group 2:elements  forming acidic oxides= S, P</a:t>
            </a:r>
          </a:p>
          <a:p>
            <a:pPr marL="0" indent="0">
              <a:buNone/>
            </a:pPr>
            <a:r>
              <a:rPr lang="en-US" sz="2400">
                <a:solidFill>
                  <a:schemeClr val="bg1"/>
                </a:solidFill>
              </a:rPr>
              <a:t>	Group 3: Metals= Cu, Zn, Sn, Pb</a:t>
            </a:r>
          </a:p>
          <a:p>
            <a:pPr marL="0" indent="0">
              <a:buNone/>
            </a:pPr>
            <a:r>
              <a:rPr lang="en-US" sz="2400">
                <a:solidFill>
                  <a:schemeClr val="bg1"/>
                </a:solidFill>
              </a:rPr>
              <a:t>	Group 4: Salt forming substances= Ca, Ba, Mg, Si</a:t>
            </a:r>
          </a:p>
          <a:p>
            <a:pPr marL="0" indent="0">
              <a:buNone/>
            </a:pPr>
            <a:endParaRPr lang="en-US" sz="2400">
              <a:solidFill>
                <a:schemeClr val="bg1"/>
              </a:solidFill>
            </a:endParaRPr>
          </a:p>
          <a:p>
            <a:pPr marL="0" indent="0">
              <a:buNone/>
            </a:pPr>
            <a:endParaRPr lang="en-US" sz="2400">
              <a:solidFill>
                <a:schemeClr val="bg1"/>
              </a:solidFill>
            </a:endParaRPr>
          </a:p>
        </p:txBody>
      </p:sp>
    </p:spTree>
    <p:extLst>
      <p:ext uri="{BB962C8B-B14F-4D97-AF65-F5344CB8AC3E}">
        <p14:creationId xmlns:p14="http://schemas.microsoft.com/office/powerpoint/2010/main" val="423163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96765A1-DE10-4DA0-B308-D159511466C1}"/>
              </a:ext>
            </a:extLst>
          </p:cNvPr>
          <p:cNvSpPr>
            <a:spLocks noGrp="1"/>
          </p:cNvSpPr>
          <p:nvPr>
            <p:ph type="title"/>
          </p:nvPr>
        </p:nvSpPr>
        <p:spPr>
          <a:xfrm>
            <a:off x="958506" y="800392"/>
            <a:ext cx="10264697" cy="1212102"/>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3684815E-AE52-4015-9DEA-A3976D89D3D1}"/>
              </a:ext>
            </a:extLst>
          </p:cNvPr>
          <p:cNvSpPr>
            <a:spLocks noGrp="1"/>
          </p:cNvSpPr>
          <p:nvPr>
            <p:ph idx="1"/>
          </p:nvPr>
        </p:nvSpPr>
        <p:spPr>
          <a:xfrm>
            <a:off x="1367624" y="2490436"/>
            <a:ext cx="9708995" cy="3567173"/>
          </a:xfrm>
        </p:spPr>
        <p:txBody>
          <a:bodyPr anchor="ctr">
            <a:normAutofit/>
          </a:bodyPr>
          <a:lstStyle/>
          <a:p>
            <a:pPr marL="0" indent="0">
              <a:buNone/>
            </a:pPr>
            <a:r>
              <a:rPr lang="en-US" sz="2200"/>
              <a:t>Mendeleev was writing a chemistry textbook for his students and wanted to organize all of the known elements at that time according to their chemical properties. </a:t>
            </a:r>
          </a:p>
          <a:p>
            <a:pPr marL="0" indent="0">
              <a:buNone/>
            </a:pPr>
            <a:r>
              <a:rPr lang="en-US" sz="2200"/>
              <a:t>He famously organized the information for each element onto separate note cards that were then easy to rearrange as needed. </a:t>
            </a:r>
          </a:p>
          <a:p>
            <a:pPr marL="0" indent="0">
              <a:buNone/>
            </a:pPr>
            <a:r>
              <a:rPr lang="en-US" sz="2200"/>
              <a:t>He discovered that when he placed them in order of increasing atomic mass, certain similarities in chemical behavior repeated at regular intervals. </a:t>
            </a:r>
          </a:p>
          <a:p>
            <a:pPr marL="0" indent="0">
              <a:buNone/>
            </a:pPr>
            <a:r>
              <a:rPr lang="en-US" sz="2200"/>
              <a:t>This type of a repeating pattern is called "periodic". A pendulum that swings back and forth in a given time interval is periodic, as is the movement of the moon around the Earth.</a:t>
            </a:r>
          </a:p>
        </p:txBody>
      </p:sp>
    </p:spTree>
    <p:extLst>
      <p:ext uri="{BB962C8B-B14F-4D97-AF65-F5344CB8AC3E}">
        <p14:creationId xmlns:p14="http://schemas.microsoft.com/office/powerpoint/2010/main" val="304676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2EC8D82-896E-4D58-942F-FE2E71FB6EA7}"/>
              </a:ext>
            </a:extLst>
          </p:cNvPr>
          <p:cNvSpPr>
            <a:spLocks noGrp="1"/>
          </p:cNvSpPr>
          <p:nvPr>
            <p:ph type="title"/>
          </p:nvPr>
        </p:nvSpPr>
        <p:spPr>
          <a:xfrm>
            <a:off x="958506" y="800392"/>
            <a:ext cx="10264697" cy="1212102"/>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DAD3F96B-78E3-4481-B4F9-5833C0F1C659}"/>
              </a:ext>
            </a:extLst>
          </p:cNvPr>
          <p:cNvSpPr>
            <a:spLocks noGrp="1"/>
          </p:cNvSpPr>
          <p:nvPr>
            <p:ph idx="1"/>
          </p:nvPr>
        </p:nvSpPr>
        <p:spPr>
          <a:xfrm>
            <a:off x="1367624" y="2490436"/>
            <a:ext cx="9708995" cy="3567173"/>
          </a:xfrm>
        </p:spPr>
        <p:txBody>
          <a:bodyPr anchor="ctr">
            <a:normAutofit/>
          </a:bodyPr>
          <a:lstStyle/>
          <a:p>
            <a:pPr marL="0" indent="0">
              <a:buNone/>
            </a:pPr>
            <a:r>
              <a:rPr lang="en-US" sz="2000" dirty="0"/>
              <a:t>In the figure above, atomic mass increases from top to bottom of vertical columns, with successive columns going left to right. As a result, elements that are in the same horizontal row are groups of elements that were known to exhibit similar chemical properties. </a:t>
            </a:r>
          </a:p>
          <a:p>
            <a:pPr marL="0" indent="0">
              <a:buNone/>
            </a:pPr>
            <a:r>
              <a:rPr lang="en-US" sz="2000" dirty="0"/>
              <a:t>One of Mendeleev's insights is illustrated by the elements tellurium  (</a:t>
            </a:r>
            <a:r>
              <a:rPr lang="en-US" sz="2000" dirty="0" err="1"/>
              <a:t>Te</a:t>
            </a:r>
            <a:r>
              <a:rPr lang="en-US" sz="2000" dirty="0"/>
              <a:t>)  and iodine  (I) . </a:t>
            </a:r>
          </a:p>
          <a:p>
            <a:pPr marL="0" indent="0">
              <a:buNone/>
            </a:pPr>
            <a:r>
              <a:rPr lang="en-US" sz="2000" dirty="0"/>
              <a:t>Notice that tellurium is listed before iodine even though its atomic mass is higher. Mendeleev reversed the order because he knew that the properties of iodine were much more similar to those of fluorine  (F) , chlorine  (Cl) , and bromine  (Br)  than they were to oxygen  (O) , sulfur  (S) , and selenium  (Se) . </a:t>
            </a:r>
          </a:p>
          <a:p>
            <a:pPr marL="0" indent="0">
              <a:buNone/>
            </a:pPr>
            <a:r>
              <a:rPr lang="en-US" sz="2000" dirty="0"/>
              <a:t>He simply assumed that there was an error in the determination of one or both of the atomic masses. As we will see shortly, this turned out not to be the case, but Mendeleev was indeed correct to group these two elements as he did.</a:t>
            </a:r>
          </a:p>
        </p:txBody>
      </p:sp>
    </p:spTree>
    <p:extLst>
      <p:ext uri="{BB962C8B-B14F-4D97-AF65-F5344CB8AC3E}">
        <p14:creationId xmlns:p14="http://schemas.microsoft.com/office/powerpoint/2010/main" val="20157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AA3D7EF3-A241-4EAC-8F11-A77728D8EB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66" r="4" b="8138"/>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0D4-B651-4B26-8CB0-B626D1BB76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9C473A-BD72-46DC-BEED-4F87E87369B2}"/>
              </a:ext>
            </a:extLst>
          </p:cNvPr>
          <p:cNvSpPr>
            <a:spLocks noGrp="1"/>
          </p:cNvSpPr>
          <p:nvPr>
            <p:ph idx="1"/>
          </p:nvPr>
        </p:nvSpPr>
        <p:spPr/>
        <p:txBody>
          <a:bodyPr/>
          <a:lstStyle/>
          <a:p>
            <a:pPr marL="0" indent="0">
              <a:buNone/>
            </a:pPr>
            <a:r>
              <a:rPr lang="en-US" dirty="0"/>
              <a:t>Notice that there are several places in the table that have no chemical symbol, but are instead labeled with a question mark. </a:t>
            </a:r>
          </a:p>
          <a:p>
            <a:pPr marL="0" indent="0">
              <a:buNone/>
            </a:pPr>
            <a:r>
              <a:rPr lang="en-US" dirty="0"/>
              <a:t>Between zinc  (Zn)  and arsenic  (As)  are two such missing elements. Mendeleev believed that elements with atomic masses of 68 and 70 would eventually be discovered and that they would fit chemically into each of those spaces. </a:t>
            </a:r>
          </a:p>
          <a:p>
            <a:pPr marL="0" indent="0">
              <a:buNone/>
            </a:pPr>
            <a:r>
              <a:rPr lang="en-US" dirty="0"/>
              <a:t>Listed in the table below are other properties that Mendeleev predicted for the first of these two missing elements, which he called "eka-aluminum", compared with the element gallium.</a:t>
            </a:r>
          </a:p>
        </p:txBody>
      </p:sp>
    </p:spTree>
    <p:extLst>
      <p:ext uri="{BB962C8B-B14F-4D97-AF65-F5344CB8AC3E}">
        <p14:creationId xmlns:p14="http://schemas.microsoft.com/office/powerpoint/2010/main" val="374885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DECB-A493-42A6-862F-AC7E0361DD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ACC0DA-A24D-40BF-AC9F-B55C8C891BA2}"/>
              </a:ext>
            </a:extLst>
          </p:cNvPr>
          <p:cNvSpPr>
            <a:spLocks noGrp="1"/>
          </p:cNvSpPr>
          <p:nvPr>
            <p:ph idx="1"/>
          </p:nvPr>
        </p:nvSpPr>
        <p:spPr/>
        <p:txBody>
          <a:bodyPr>
            <a:normAutofit fontScale="92500" lnSpcReduction="20000"/>
          </a:bodyPr>
          <a:lstStyle/>
          <a:p>
            <a:r>
              <a:rPr lang="en-US" dirty="0"/>
              <a:t>The element gallium was discovered four years after the publication of Mendeleev's table, and its properties matched up remarkably well with eka-aluminum, fitting into the table exactly where he had predicted. </a:t>
            </a:r>
          </a:p>
          <a:p>
            <a:r>
              <a:rPr lang="en-US" dirty="0"/>
              <a:t>This was also the case with the element that followed gallium, which was named eventually germanium.</a:t>
            </a:r>
          </a:p>
          <a:p>
            <a:r>
              <a:rPr lang="en-US" dirty="0"/>
              <a:t>Mendeleev's periodic table gained wide acceptance with the scientific community and earned him credit as the discoverer of the periodic law.</a:t>
            </a:r>
          </a:p>
          <a:p>
            <a:r>
              <a:rPr lang="en-US" dirty="0"/>
              <a:t> Element number 101, synthesized in 1955, is named </a:t>
            </a:r>
            <a:r>
              <a:rPr lang="en-US" b="1" dirty="0"/>
              <a:t>mendelevium</a:t>
            </a:r>
            <a:r>
              <a:rPr lang="en-US" dirty="0"/>
              <a:t> after the founder of the periodic table. </a:t>
            </a:r>
          </a:p>
          <a:p>
            <a:r>
              <a:rPr lang="en-US" dirty="0"/>
              <a:t>It would, however, be several years after Mendeleev died before the several discrepancies with the atomic masses could be explained and before the reasons behind the repetition of chemical properties could be fully explained.</a:t>
            </a:r>
          </a:p>
          <a:p>
            <a:pPr marL="0" indent="0">
              <a:buNone/>
            </a:pPr>
            <a:endParaRPr lang="en-US" dirty="0"/>
          </a:p>
        </p:txBody>
      </p:sp>
    </p:spTree>
    <p:extLst>
      <p:ext uri="{BB962C8B-B14F-4D97-AF65-F5344CB8AC3E}">
        <p14:creationId xmlns:p14="http://schemas.microsoft.com/office/powerpoint/2010/main" val="42892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139-5614-4226-8A89-E6733E63CE5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CE8F690-0CB5-4B85-9862-1208AE9DB02D}"/>
              </a:ext>
            </a:extLst>
          </p:cNvPr>
          <p:cNvSpPr>
            <a:spLocks noGrp="1"/>
          </p:cNvSpPr>
          <p:nvPr>
            <p:ph idx="1"/>
          </p:nvPr>
        </p:nvSpPr>
        <p:spPr/>
        <p:txBody>
          <a:bodyPr>
            <a:normAutofit fontScale="92500" lnSpcReduction="10000"/>
          </a:bodyPr>
          <a:lstStyle/>
          <a:p>
            <a:r>
              <a:rPr lang="en-US" dirty="0"/>
              <a:t>The elements, if arranged according to their atomic weight, exhibit an apparent periodicity of properties.</a:t>
            </a:r>
          </a:p>
          <a:p>
            <a:r>
              <a:rPr lang="en-US" dirty="0"/>
              <a:t>Elements which are similar regarding their chemical properties either have similar atomic weights (e.g., Pt, </a:t>
            </a:r>
            <a:r>
              <a:rPr lang="en-US" dirty="0" err="1"/>
              <a:t>Ir</a:t>
            </a:r>
            <a:r>
              <a:rPr lang="en-US" dirty="0"/>
              <a:t>, </a:t>
            </a:r>
            <a:r>
              <a:rPr lang="en-US" dirty="0" err="1"/>
              <a:t>Os</a:t>
            </a:r>
            <a:r>
              <a:rPr lang="en-US" dirty="0"/>
              <a:t>) or have their atomic weights increasing regularly (e.g., K, </a:t>
            </a:r>
            <a:r>
              <a:rPr lang="en-US" dirty="0" err="1"/>
              <a:t>Rb</a:t>
            </a:r>
            <a:r>
              <a:rPr lang="en-US" dirty="0"/>
              <a:t>, Cs).</a:t>
            </a:r>
          </a:p>
          <a:p>
            <a:r>
              <a:rPr lang="en-US" dirty="0"/>
              <a:t>The arrangement of the elements in groups of elements in the order of their atomic weights corresponds to their so-called </a:t>
            </a:r>
            <a:r>
              <a:rPr lang="en-US" dirty="0" err="1"/>
              <a:t>valencies</a:t>
            </a:r>
            <a:r>
              <a:rPr lang="en-US" dirty="0"/>
              <a:t>, as well as, to some extent, to their distinctive chemical properties; as is apparent among other series in that of Li, Be, B, C, N, O, and F.</a:t>
            </a:r>
          </a:p>
          <a:p>
            <a:r>
              <a:rPr lang="en-US" dirty="0"/>
              <a:t>The elements which are the most widely diffused have small atomic weights.</a:t>
            </a:r>
          </a:p>
          <a:p>
            <a:pPr marL="0" indent="0">
              <a:buNone/>
            </a:pPr>
            <a:endParaRPr lang="en-US" dirty="0"/>
          </a:p>
        </p:txBody>
      </p:sp>
    </p:spTree>
    <p:extLst>
      <p:ext uri="{BB962C8B-B14F-4D97-AF65-F5344CB8AC3E}">
        <p14:creationId xmlns:p14="http://schemas.microsoft.com/office/powerpoint/2010/main" val="233235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9720-48A6-4A2B-8208-DEA91B61CE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2D338-F618-4C6E-8606-3116355D926D}"/>
              </a:ext>
            </a:extLst>
          </p:cNvPr>
          <p:cNvSpPr>
            <a:spLocks noGrp="1"/>
          </p:cNvSpPr>
          <p:nvPr>
            <p:ph idx="1"/>
          </p:nvPr>
        </p:nvSpPr>
        <p:spPr/>
        <p:txBody>
          <a:bodyPr>
            <a:normAutofit fontScale="85000" lnSpcReduction="20000"/>
          </a:bodyPr>
          <a:lstStyle/>
          <a:p>
            <a:r>
              <a:rPr lang="en-US" dirty="0"/>
              <a:t>The magnitude of the atomic weight determines the character of the element, just as the magnitude of the molecule determines the character of a compound body.</a:t>
            </a:r>
          </a:p>
          <a:p>
            <a:r>
              <a:rPr lang="en-US" dirty="0"/>
              <a:t>We must expect the discovery of many yet unknown elements – for example, two elements, analogous to </a:t>
            </a:r>
            <a:r>
              <a:rPr lang="en-US" dirty="0" err="1"/>
              <a:t>aluminium</a:t>
            </a:r>
            <a:r>
              <a:rPr lang="en-US" dirty="0"/>
              <a:t> and </a:t>
            </a:r>
            <a:r>
              <a:rPr lang="en-US" dirty="0">
                <a:hlinkClick r:id="rId2" tooltip="Silicon"/>
              </a:rPr>
              <a:t>silicon</a:t>
            </a:r>
            <a:r>
              <a:rPr lang="en-US" dirty="0"/>
              <a:t>, whose atomic weights would be between 65 and 75.</a:t>
            </a:r>
          </a:p>
          <a:p>
            <a:r>
              <a:rPr lang="en-US" dirty="0"/>
              <a:t>The atomic weight of an element may sometimes be amended by a knowledge of those of its contiguous elements. </a:t>
            </a:r>
          </a:p>
          <a:p>
            <a:r>
              <a:rPr lang="en-US" dirty="0"/>
              <a:t>Thus the atomic weight of </a:t>
            </a:r>
            <a:r>
              <a:rPr lang="en-US" dirty="0">
                <a:hlinkClick r:id="rId3" tooltip="Tellurium"/>
              </a:rPr>
              <a:t>tellurium</a:t>
            </a:r>
            <a:r>
              <a:rPr lang="en-US" dirty="0"/>
              <a:t> must lie between 123 and 126, and cannot be 128. (Tellurium's atomic weight is 127.6, and Mendeleev was incorrect in his assumption that atomic weight must increase with position within a period.)</a:t>
            </a:r>
          </a:p>
          <a:p>
            <a:r>
              <a:rPr lang="en-US" dirty="0"/>
              <a:t>Certain characteristic properties of elements can be foretold from their atomic weights.</a:t>
            </a:r>
          </a:p>
          <a:p>
            <a:pPr marL="0" indent="0">
              <a:buNone/>
            </a:pPr>
            <a:endParaRPr lang="en-US" dirty="0"/>
          </a:p>
        </p:txBody>
      </p:sp>
    </p:spTree>
    <p:extLst>
      <p:ext uri="{BB962C8B-B14F-4D97-AF65-F5344CB8AC3E}">
        <p14:creationId xmlns:p14="http://schemas.microsoft.com/office/powerpoint/2010/main" val="3966500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4788C3-05D1-4D3E-BCD4-029725428D15}"/>
              </a:ext>
            </a:extLst>
          </p:cNvPr>
          <p:cNvSpPr>
            <a:spLocks noGrp="1"/>
          </p:cNvSpPr>
          <p:nvPr>
            <p:ph type="title"/>
          </p:nvPr>
        </p:nvSpPr>
        <p:spPr>
          <a:xfrm>
            <a:off x="838200" y="365124"/>
            <a:ext cx="6254496" cy="3277235"/>
          </a:xfrm>
        </p:spPr>
        <p:txBody>
          <a:bodyPr vert="horz" lIns="91440" tIns="45720" rIns="91440" bIns="45720" rtlCol="0" anchor="ctr">
            <a:normAutofit fontScale="90000"/>
          </a:bodyPr>
          <a:lstStyle/>
          <a:p>
            <a:br>
              <a:rPr lang="en-US" sz="4400" dirty="0"/>
            </a:br>
            <a:br>
              <a:rPr lang="en-US" sz="4400" dirty="0"/>
            </a:br>
            <a:br>
              <a:rPr lang="en-US" sz="4400" dirty="0"/>
            </a:br>
            <a:r>
              <a:rPr lang="en-US" sz="4400" dirty="0"/>
              <a:t>Dmitri Mendeleev is often referred to as the </a:t>
            </a:r>
            <a:r>
              <a:rPr lang="en-US" sz="4400" b="1" dirty="0"/>
              <a:t>Father of the Periodic Table</a:t>
            </a:r>
            <a:r>
              <a:rPr lang="en-US" sz="4400" dirty="0"/>
              <a:t>. He called his table or matrix, </a:t>
            </a:r>
            <a:r>
              <a:rPr lang="en-US" sz="4400" b="1" dirty="0"/>
              <a:t>"the Periodic System"</a:t>
            </a:r>
            <a:br>
              <a:rPr lang="en-US" sz="4400" dirty="0"/>
            </a:br>
            <a:endParaRPr lang="en-US" sz="4400" dirty="0"/>
          </a:p>
        </p:txBody>
      </p:sp>
      <p:sp>
        <p:nvSpPr>
          <p:cNvPr id="3" name="Content Placeholder 2">
            <a:extLst>
              <a:ext uri="{FF2B5EF4-FFF2-40B4-BE49-F238E27FC236}">
                <a16:creationId xmlns:a16="http://schemas.microsoft.com/office/drawing/2014/main" id="{1655070F-FB77-48A2-A0DB-A3C742FF14E0}"/>
              </a:ext>
            </a:extLst>
          </p:cNvPr>
          <p:cNvSpPr>
            <a:spLocks noGrp="1"/>
          </p:cNvSpPr>
          <p:nvPr>
            <p:ph type="body" sz="half" idx="2"/>
          </p:nvPr>
        </p:nvSpPr>
        <p:spPr>
          <a:xfrm>
            <a:off x="838200" y="4495800"/>
            <a:ext cx="6254496" cy="1685544"/>
          </a:xfrm>
        </p:spPr>
        <p:txBody>
          <a:bodyPr vert="horz" lIns="91440" tIns="45720" rIns="91440" bIns="45720" rtlCol="0">
            <a:normAutofit/>
          </a:bodyPr>
          <a:lstStyle/>
          <a:p>
            <a:pPr marL="0" indent="-228600">
              <a:buFont typeface="Arial" panose="020B0604020202020204" pitchFamily="34" charset="0"/>
              <a:buChar char="•"/>
            </a:pPr>
            <a:endParaRPr lang="en-US" sz="2400" dirty="0"/>
          </a:p>
        </p:txBody>
      </p:sp>
      <p:pic>
        <p:nvPicPr>
          <p:cNvPr id="11266" name="Picture 2" descr="Mendeleev Periodic Table">
            <a:extLst>
              <a:ext uri="{FF2B5EF4-FFF2-40B4-BE49-F238E27FC236}">
                <a16:creationId xmlns:a16="http://schemas.microsoft.com/office/drawing/2014/main" id="{93F98224-85AA-437A-977A-40A1C24C9F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7" r="-2" b="-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067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DDF2-DA2E-4BFC-9CD6-8E2BF609F3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3BE9A4-B8A5-4EF1-A931-F31412C2C53E}"/>
              </a:ext>
            </a:extLst>
          </p:cNvPr>
          <p:cNvSpPr>
            <a:spLocks noGrp="1"/>
          </p:cNvSpPr>
          <p:nvPr>
            <p:ph idx="1"/>
          </p:nvPr>
        </p:nvSpPr>
        <p:spPr/>
        <p:txBody>
          <a:bodyPr>
            <a:normAutofit fontScale="92500" lnSpcReduction="10000"/>
          </a:bodyPr>
          <a:lstStyle/>
          <a:p>
            <a:pPr marL="0" indent="0">
              <a:buNone/>
            </a:pPr>
            <a:r>
              <a:rPr lang="en-US" dirty="0"/>
              <a:t>Various limitations of Mendeleev's periodic table are:-</a:t>
            </a:r>
          </a:p>
          <a:p>
            <a:r>
              <a:rPr lang="en-US" dirty="0"/>
              <a:t>Position of hydrogen - he couldn't assign a correct position to hydrogen as it showed properties of both alkali and halogens .</a:t>
            </a:r>
          </a:p>
          <a:p>
            <a:r>
              <a:rPr lang="en-US" dirty="0"/>
              <a:t>Position of isotopes - he considered that the properties of elements are a function of their atomic masses. Hence isotopes of a same element couldn't be placed.</a:t>
            </a:r>
          </a:p>
          <a:p>
            <a:r>
              <a:rPr lang="en-US" dirty="0"/>
              <a:t>In the d-block , elements with lower atomic number were placed before higher atomic number.</a:t>
            </a:r>
          </a:p>
          <a:p>
            <a:r>
              <a:rPr lang="en-US" dirty="0"/>
              <a:t>Lanthanoids and </a:t>
            </a:r>
            <a:r>
              <a:rPr lang="en-US" dirty="0" err="1"/>
              <a:t>actinoinds</a:t>
            </a:r>
            <a:r>
              <a:rPr lang="en-US" dirty="0"/>
              <a:t> couldn't be assigned any location.</a:t>
            </a:r>
          </a:p>
          <a:p>
            <a:r>
              <a:rPr lang="en-US" dirty="0"/>
              <a:t>There was no space for inert gases.</a:t>
            </a:r>
          </a:p>
          <a:p>
            <a:r>
              <a:rPr lang="en-US" dirty="0"/>
              <a:t>Various non metals were placed with the metals in the periodic table</a:t>
            </a:r>
          </a:p>
          <a:p>
            <a:pPr marL="0" indent="0">
              <a:buNone/>
            </a:pPr>
            <a:endParaRPr lang="en-US" dirty="0"/>
          </a:p>
        </p:txBody>
      </p:sp>
    </p:spTree>
    <p:extLst>
      <p:ext uri="{BB962C8B-B14F-4D97-AF65-F5344CB8AC3E}">
        <p14:creationId xmlns:p14="http://schemas.microsoft.com/office/powerpoint/2010/main" val="4168218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 Henry Moseley">
            <a:extLst>
              <a:ext uri="{FF2B5EF4-FFF2-40B4-BE49-F238E27FC236}">
                <a16:creationId xmlns:a16="http://schemas.microsoft.com/office/drawing/2014/main" id="{DDA89A20-5128-4C72-A301-1371F042386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71" r="4133" b="-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88AC43-2593-433B-AC2A-92E7AEEAB726}"/>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4200" dirty="0">
                <a:solidFill>
                  <a:schemeClr val="bg1"/>
                </a:solidFill>
              </a:rPr>
              <a:t>Henry Moseley. Reproduced courtesy of the Library and Information Centre, The Royal Society of Chemistry.</a:t>
            </a:r>
          </a:p>
        </p:txBody>
      </p:sp>
    </p:spTree>
    <p:extLst>
      <p:ext uri="{BB962C8B-B14F-4D97-AF65-F5344CB8AC3E}">
        <p14:creationId xmlns:p14="http://schemas.microsoft.com/office/powerpoint/2010/main" val="14580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744F-1C30-4B61-8104-2917135ADDF6}"/>
              </a:ext>
            </a:extLst>
          </p:cNvPr>
          <p:cNvSpPr>
            <a:spLocks noGrp="1"/>
          </p:cNvSpPr>
          <p:nvPr>
            <p:ph type="title"/>
          </p:nvPr>
        </p:nvSpPr>
        <p:spPr>
          <a:xfrm>
            <a:off x="838200" y="365125"/>
            <a:ext cx="6254496" cy="1828800"/>
          </a:xfrm>
        </p:spPr>
        <p:txBody>
          <a:bodyPr>
            <a:normAutofit/>
          </a:bodyPr>
          <a:lstStyle/>
          <a:p>
            <a:r>
              <a:rPr lang="en-US" b="1" dirty="0"/>
              <a:t>Dobereiner’s Triads</a:t>
            </a:r>
          </a:p>
        </p:txBody>
      </p:sp>
      <p:sp>
        <p:nvSpPr>
          <p:cNvPr id="3" name="Content Placeholder 2">
            <a:extLst>
              <a:ext uri="{FF2B5EF4-FFF2-40B4-BE49-F238E27FC236}">
                <a16:creationId xmlns:a16="http://schemas.microsoft.com/office/drawing/2014/main" id="{5F73DF23-1D24-4B56-89B4-9B3357346EBB}"/>
              </a:ext>
            </a:extLst>
          </p:cNvPr>
          <p:cNvSpPr>
            <a:spLocks noGrp="1"/>
          </p:cNvSpPr>
          <p:nvPr>
            <p:ph idx="1"/>
          </p:nvPr>
        </p:nvSpPr>
        <p:spPr>
          <a:xfrm>
            <a:off x="838200" y="2322576"/>
            <a:ext cx="6254496" cy="3858768"/>
          </a:xfrm>
        </p:spPr>
        <p:txBody>
          <a:bodyPr>
            <a:normAutofit/>
          </a:bodyPr>
          <a:lstStyle/>
          <a:p>
            <a:r>
              <a:rPr lang="en-US" sz="2000" dirty="0"/>
              <a:t>Dobereiner’s triads were groups of elements with </a:t>
            </a:r>
          </a:p>
          <a:p>
            <a:pPr marL="0" indent="0">
              <a:buNone/>
            </a:pPr>
            <a:r>
              <a:rPr lang="en-US" sz="2000" dirty="0"/>
              <a:t>   similar properties that were identified by the German chemist  Johann   Wolfgang </a:t>
            </a:r>
            <a:r>
              <a:rPr lang="en-US" sz="2000" dirty="0" err="1"/>
              <a:t>Dobereiner</a:t>
            </a:r>
            <a:r>
              <a:rPr lang="en-US" sz="2000" dirty="0"/>
              <a:t>. </a:t>
            </a:r>
          </a:p>
          <a:p>
            <a:r>
              <a:rPr lang="en-US" sz="2000" dirty="0"/>
              <a:t>He observed that groups of three elements (triads) could be formed in which all the elements shared similar physical and chemical properties.</a:t>
            </a:r>
          </a:p>
          <a:p>
            <a:r>
              <a:rPr lang="en-US" sz="2000" dirty="0" err="1"/>
              <a:t>Dobereiner</a:t>
            </a:r>
            <a:r>
              <a:rPr lang="en-US" sz="2000" dirty="0"/>
              <a:t> stated in his </a:t>
            </a:r>
            <a:r>
              <a:rPr lang="en-US" sz="2000" b="1" dirty="0"/>
              <a:t>law of triads</a:t>
            </a:r>
            <a:r>
              <a:rPr lang="en-US" sz="2000" dirty="0"/>
              <a:t> that the arithmetic mean of the atomic masses of the first and third element in a triad would be approximately equal to the </a:t>
            </a:r>
            <a:r>
              <a:rPr lang="en-US" sz="2000" dirty="0">
                <a:hlinkClick r:id="rId2"/>
              </a:rPr>
              <a:t>atomic mass</a:t>
            </a:r>
            <a:r>
              <a:rPr lang="en-US" sz="2000" dirty="0"/>
              <a:t> of the second element in that triad</a:t>
            </a:r>
          </a:p>
        </p:txBody>
      </p:sp>
      <p:pic>
        <p:nvPicPr>
          <p:cNvPr id="4" name="Picture 2">
            <a:extLst>
              <a:ext uri="{FF2B5EF4-FFF2-40B4-BE49-F238E27FC236}">
                <a16:creationId xmlns:a16="http://schemas.microsoft.com/office/drawing/2014/main" id="{CB28C666-44CF-4DFA-ADF1-29D9FD0EC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16" r="11279"/>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1596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1BB2-C712-4CDB-AF32-A36599AF406C}"/>
              </a:ext>
            </a:extLst>
          </p:cNvPr>
          <p:cNvSpPr>
            <a:spLocks noGrp="1"/>
          </p:cNvSpPr>
          <p:nvPr>
            <p:ph type="title"/>
          </p:nvPr>
        </p:nvSpPr>
        <p:spPr/>
        <p:txBody>
          <a:bodyPr/>
          <a:lstStyle/>
          <a:p>
            <a:r>
              <a:rPr lang="en-US" dirty="0"/>
              <a:t>Atomic Number and Modern Periodic Law</a:t>
            </a:r>
          </a:p>
        </p:txBody>
      </p:sp>
      <p:sp>
        <p:nvSpPr>
          <p:cNvPr id="3" name="Content Placeholder 2">
            <a:extLst>
              <a:ext uri="{FF2B5EF4-FFF2-40B4-BE49-F238E27FC236}">
                <a16:creationId xmlns:a16="http://schemas.microsoft.com/office/drawing/2014/main" id="{C451C57F-F9A9-41F7-9206-938C97FA66D2}"/>
              </a:ext>
            </a:extLst>
          </p:cNvPr>
          <p:cNvSpPr>
            <a:spLocks noGrp="1"/>
          </p:cNvSpPr>
          <p:nvPr>
            <p:ph idx="1"/>
          </p:nvPr>
        </p:nvSpPr>
        <p:spPr/>
        <p:txBody>
          <a:bodyPr/>
          <a:lstStyle/>
          <a:p>
            <a:pPr marL="0" indent="0">
              <a:buNone/>
            </a:pPr>
            <a:r>
              <a:rPr lang="en-US" dirty="0"/>
              <a:t>It wasn’t until 1913, six years after Mendeleev’s death that the final piece of the puzzle fell into place. </a:t>
            </a:r>
          </a:p>
          <a:p>
            <a:pPr marL="0" indent="0">
              <a:buNone/>
            </a:pPr>
            <a:r>
              <a:rPr lang="en-US" dirty="0"/>
              <a:t>The periodic table was arranged by atomic mass, and this nearly always gives the same order as the atomic number.  </a:t>
            </a:r>
          </a:p>
          <a:p>
            <a:pPr marL="0" indent="0">
              <a:buNone/>
            </a:pPr>
            <a:r>
              <a:rPr lang="en-US" dirty="0"/>
              <a:t>However, there were some exceptions (like iodine and tellurium, see above), which didn’t work. </a:t>
            </a:r>
          </a:p>
          <a:p>
            <a:pPr marL="0" indent="0">
              <a:buNone/>
            </a:pPr>
            <a:endParaRPr lang="en-US" dirty="0"/>
          </a:p>
          <a:p>
            <a:pPr marL="0" indent="0">
              <a:buNone/>
            </a:pPr>
            <a:r>
              <a:rPr lang="en-US" dirty="0"/>
              <a:t>Nuclear Charge: Z=1/2(atomic Weight)</a:t>
            </a:r>
          </a:p>
        </p:txBody>
      </p:sp>
    </p:spTree>
    <p:extLst>
      <p:ext uri="{BB962C8B-B14F-4D97-AF65-F5344CB8AC3E}">
        <p14:creationId xmlns:p14="http://schemas.microsoft.com/office/powerpoint/2010/main" val="226385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6C35B2-2333-44D0-B45F-8309BC3CE289}"/>
              </a:ext>
            </a:extLst>
          </p:cNvPr>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a:t>
            </a:r>
            <a:r>
              <a:rPr kumimoji="0" lang="en-US" altLang="en-US" sz="11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C93DDE3C-3A29-44F6-AF46-8940D2411DED}"/>
              </a:ext>
            </a:extLst>
          </p:cNvPr>
          <p:cNvSpPr>
            <a:spLocks noGrp="1"/>
          </p:cNvSpPr>
          <p:nvPr>
            <p:ph sz="half" idx="1"/>
          </p:nvPr>
        </p:nvSpPr>
        <p:spPr/>
        <p:txBody>
          <a:bodyPr>
            <a:normAutofit fontScale="70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8" name="Content Placeholder 7">
            <a:extLst>
              <a:ext uri="{FF2B5EF4-FFF2-40B4-BE49-F238E27FC236}">
                <a16:creationId xmlns:a16="http://schemas.microsoft.com/office/drawing/2014/main" id="{B5DCDC5B-4BD6-48B3-8763-C7BEE0DDED00}"/>
              </a:ext>
            </a:extLst>
          </p:cNvPr>
          <p:cNvSpPr>
            <a:spLocks noGrp="1"/>
          </p:cNvSpPr>
          <p:nvPr>
            <p:ph sz="half" idx="2"/>
          </p:nvPr>
        </p:nvSpPr>
        <p:spPr>
          <a:xfrm>
            <a:off x="6172200" y="853440"/>
            <a:ext cx="5181600" cy="5323523"/>
          </a:xfrm>
        </p:spPr>
        <p:txBody>
          <a:bodyPr>
            <a:normAutofit fontScale="70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altLang="en-US" dirty="0">
              <a:solidFill>
                <a:srgbClr val="000000"/>
              </a:solidFill>
              <a:latin typeface="Tahoma" panose="020B0604030504040204" pitchFamily="34" charset="0"/>
              <a:cs typeface="Tahoma" panose="020B0604030504040204" pitchFamily="34" charset="0"/>
            </a:endParaRPr>
          </a:p>
          <a:p>
            <a:pPr marL="0" indent="0">
              <a:buNone/>
            </a:pPr>
            <a:endParaRPr lang="en-US" altLang="en-US" dirty="0">
              <a:solidFill>
                <a:srgbClr val="000000"/>
              </a:solidFill>
              <a:latin typeface="Tahoma" panose="020B0604030504040204" pitchFamily="34" charset="0"/>
              <a:cs typeface="Tahoma" panose="020B0604030504040204" pitchFamily="34" charset="0"/>
            </a:endParaRPr>
          </a:p>
          <a:p>
            <a:pPr marL="0" indent="0">
              <a:buNone/>
            </a:pPr>
            <a:endParaRPr lang="en-US" altLang="en-US" dirty="0">
              <a:solidFill>
                <a:srgbClr val="000000"/>
              </a:solidFill>
              <a:latin typeface="Tahoma" panose="020B0604030504040204" pitchFamily="34" charset="0"/>
              <a:cs typeface="Tahoma" panose="020B0604030504040204" pitchFamily="34" charset="0"/>
            </a:endParaRPr>
          </a:p>
          <a:p>
            <a:pPr marL="0" indent="0">
              <a:buNone/>
            </a:pPr>
            <a:endParaRPr lang="en-US" altLang="en-US" dirty="0">
              <a:solidFill>
                <a:srgbClr val="000000"/>
              </a:solidFill>
              <a:latin typeface="Tahoma" panose="020B0604030504040204" pitchFamily="34" charset="0"/>
              <a:cs typeface="Tahoma" panose="020B0604030504040204" pitchFamily="34" charset="0"/>
            </a:endParaRPr>
          </a:p>
          <a:p>
            <a:pPr marL="0" indent="0">
              <a:buNone/>
            </a:pPr>
            <a:endParaRPr lang="en-US" altLang="en-US" dirty="0">
              <a:solidFill>
                <a:srgbClr val="000000"/>
              </a:solidFill>
              <a:latin typeface="Tahoma" panose="020B0604030504040204" pitchFamily="34" charset="0"/>
              <a:cs typeface="Tahoma" panose="020B0604030504040204" pitchFamily="34" charset="0"/>
            </a:endParaRPr>
          </a:p>
          <a:p>
            <a:pPr marL="0" indent="0">
              <a:buNone/>
            </a:pPr>
            <a:endParaRPr lang="en-US" altLang="en-US" dirty="0">
              <a:solidFill>
                <a:srgbClr val="000000"/>
              </a:solidFill>
              <a:latin typeface="Tahoma" panose="020B0604030504040204" pitchFamily="34" charset="0"/>
              <a:cs typeface="Tahoma" panose="020B0604030504040204" pitchFamily="34" charset="0"/>
            </a:endParaRPr>
          </a:p>
          <a:p>
            <a:pPr marL="0" indent="0">
              <a:buNone/>
            </a:pPr>
            <a:r>
              <a:rPr lang="en-US" altLang="en-US" dirty="0">
                <a:solidFill>
                  <a:srgbClr val="000000"/>
                </a:solidFill>
                <a:latin typeface="Tahoma" panose="020B0604030504040204" pitchFamily="34" charset="0"/>
                <a:cs typeface="Tahoma" panose="020B0604030504040204" pitchFamily="34" charset="0"/>
              </a:rPr>
              <a:t>Figure: A sketch of an X-ray tube. X-rays are emitted from the tungsten target</a:t>
            </a:r>
            <a:endParaRPr lang="en-US" dirty="0"/>
          </a:p>
          <a:p>
            <a:pPr marL="0" indent="0">
              <a:buNone/>
            </a:pPr>
            <a:endParaRPr lang="en-US" dirty="0"/>
          </a:p>
        </p:txBody>
      </p:sp>
      <p:pic>
        <p:nvPicPr>
          <p:cNvPr id="12" name="Picture 2" descr="A sketch of an x ray tube. A heated filament at one end acts as a cathode that emits an electron beam. The electrons accelerate in a gap toward a tungsten target mounted on an anode. X rays are emitted from the target.">
            <a:extLst>
              <a:ext uri="{FF2B5EF4-FFF2-40B4-BE49-F238E27FC236}">
                <a16:creationId xmlns:a16="http://schemas.microsoft.com/office/drawing/2014/main" id="{C4E6DDE8-AF4D-4FAF-B4B5-A360A55EF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280" y="1310640"/>
            <a:ext cx="5181600" cy="34655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6DC0C2C-04EF-40DA-9EA5-8DBAA4E3F197}"/>
              </a:ext>
            </a:extLst>
          </p:cNvPr>
          <p:cNvSpPr/>
          <p:nvPr/>
        </p:nvSpPr>
        <p:spPr>
          <a:xfrm>
            <a:off x="85345" y="5393174"/>
            <a:ext cx="4570995" cy="400110"/>
          </a:xfrm>
          <a:prstGeom prst="rect">
            <a:avLst/>
          </a:prstGeom>
        </p:spPr>
        <p:txBody>
          <a:bodyPr wrap="none">
            <a:spAutoFit/>
          </a:bodyPr>
          <a:lstStyle/>
          <a:p>
            <a:r>
              <a:rPr lang="en-US" sz="2000" dirty="0"/>
              <a:t>Figure  8.6.5 : X-ray transitions in an atom</a:t>
            </a:r>
            <a:r>
              <a:rPr lang="en-US" dirty="0"/>
              <a:t>.</a:t>
            </a:r>
          </a:p>
        </p:txBody>
      </p:sp>
      <p:pic>
        <p:nvPicPr>
          <p:cNvPr id="1031" name="Picture 7" descr="Different energy levels are shown in the form of horizontal lines. The line at the bottom is labeled as energy level n equal to one, or the K shell. Above this line, another horizontal line is labeled as energy level for n equal or the L shell. Similarly, other lines are shown for the M and N shells. As we move from bottom to the top, the distance between the lines decreases. The transitions are shown as arrows from one line down to a lower line and are labeled. Transitions from n=2, 3, 4, and 5 to the n=1 level form the K series and are, in order, the K sub alpha, K sub beta, K sub gamma, and K sub delta lines. Transitions from n= 3, 4, and 5 to the n=2 level form the L series and are, in order, the L sub alpha, L sub beta, and L sub gamma lines. Transitions from n= 4 and 5 to the n=3 level form the M series and are, in order, the M sub alpha and L sub beta lines. The transition fro n=5 to the n=4 level is also shown and labeled as N sub alpha.">
            <a:extLst>
              <a:ext uri="{FF2B5EF4-FFF2-40B4-BE49-F238E27FC236}">
                <a16:creationId xmlns:a16="http://schemas.microsoft.com/office/drawing/2014/main" id="{3E425CD6-BF83-4155-B088-AF2A176DD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60" y="365125"/>
            <a:ext cx="3667125"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446D44-2757-49FC-8028-9D2D49BD5CA8}"/>
              </a:ext>
            </a:extLst>
          </p:cNvPr>
          <p:cNvSpPr>
            <a:spLocks noGrp="1"/>
          </p:cNvSpPr>
          <p:nvPr>
            <p:ph type="ctrTitle"/>
          </p:nvPr>
        </p:nvSpPr>
        <p:spPr>
          <a:xfrm>
            <a:off x="1280160" y="-106680"/>
            <a:ext cx="9144000" cy="4801418"/>
          </a:xfrm>
        </p:spPr>
        <p:txBody>
          <a:bodyPr/>
          <a:lstStyle/>
          <a:p>
            <a:endParaRPr lang="en-US" dirty="0"/>
          </a:p>
        </p:txBody>
      </p:sp>
      <p:sp>
        <p:nvSpPr>
          <p:cNvPr id="6" name="Content Placeholder 5">
            <a:extLst>
              <a:ext uri="{FF2B5EF4-FFF2-40B4-BE49-F238E27FC236}">
                <a16:creationId xmlns:a16="http://schemas.microsoft.com/office/drawing/2014/main" id="{D99E16CA-2564-4BF6-9A4D-5B4E0F41B848}"/>
              </a:ext>
            </a:extLst>
          </p:cNvPr>
          <p:cNvSpPr>
            <a:spLocks noGrp="1"/>
          </p:cNvSpPr>
          <p:nvPr>
            <p:ph type="subTitle" idx="1"/>
          </p:nvPr>
        </p:nvSpPr>
        <p:spPr>
          <a:xfrm>
            <a:off x="1524000" y="4754880"/>
            <a:ext cx="9144000" cy="1356360"/>
          </a:xfrm>
        </p:spPr>
        <p:txBody>
          <a:bodyPr>
            <a:normAutofit fontScale="70000" lnSpcReduction="20000"/>
          </a:bodyPr>
          <a:lstStyle/>
          <a:p>
            <a:pPr marL="0" indent="0">
              <a:buNone/>
            </a:pPr>
            <a:endParaRPr lang="en-US" dirty="0"/>
          </a:p>
          <a:p>
            <a:r>
              <a:rPr lang="en-US" sz="4200" dirty="0"/>
              <a:t>Figure: X-ray spectrum from a silver target. The peaks correspond to characteristic frequencies of X-rays emitted by silver when struck by an electron beam</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8" name="Picture 10" descr="A graph of X-ray intensity versus wavelength in nanometers is shown. The wavelength scale is logarithmic and its range is 0.01 nanometers to just past 1.0 nanometers. The curve starts from a point a little more than half way between 0.01 and 0.1 n m and increases. Before the frequency attains its maximum value at approximately 0.1 n m, three sharp peaks, labeled K sub alpha, K sub gamma, and K sub alpha are formed, after which the X-ray intensity decreases gradually. Two sharp peaks are seen about half way between 0.1 and 1.0, labeled L sub beta and L sub alpha. Another peak, at a wavelength longer than 1.0 n m, is labeled M sub alpha.">
            <a:extLst>
              <a:ext uri="{FF2B5EF4-FFF2-40B4-BE49-F238E27FC236}">
                <a16:creationId xmlns:a16="http://schemas.microsoft.com/office/drawing/2014/main" id="{F60D8814-D515-4263-A17E-D73072442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798" y="1186814"/>
            <a:ext cx="6562725" cy="356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17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F52C-597F-41FE-9A9A-42637AE766BF}"/>
              </a:ext>
            </a:extLst>
          </p:cNvPr>
          <p:cNvSpPr>
            <a:spLocks noGrp="1"/>
          </p:cNvSpPr>
          <p:nvPr>
            <p:ph type="title"/>
          </p:nvPr>
        </p:nvSpPr>
        <p:spPr/>
        <p:txBody>
          <a:bodyPr/>
          <a:lstStyle/>
          <a:p>
            <a:r>
              <a:rPr lang="en-US" dirty="0"/>
              <a:t>Atomic Number and Modern Periodic Law</a:t>
            </a:r>
          </a:p>
        </p:txBody>
      </p:sp>
      <p:sp>
        <p:nvSpPr>
          <p:cNvPr id="3" name="Content Placeholder 2">
            <a:extLst>
              <a:ext uri="{FF2B5EF4-FFF2-40B4-BE49-F238E27FC236}">
                <a16:creationId xmlns:a16="http://schemas.microsoft.com/office/drawing/2014/main" id="{09C6CC48-AF21-44CB-95D5-02A09F2D40FD}"/>
              </a:ext>
            </a:extLst>
          </p:cNvPr>
          <p:cNvSpPr>
            <a:spLocks noGrp="1"/>
          </p:cNvSpPr>
          <p:nvPr>
            <p:ph idx="1"/>
          </p:nvPr>
        </p:nvSpPr>
        <p:spPr/>
        <p:txBody>
          <a:bodyPr>
            <a:normAutofit fontScale="92500" lnSpcReduction="10000"/>
          </a:bodyPr>
          <a:lstStyle/>
          <a:p>
            <a:pPr marL="0" indent="0">
              <a:buNone/>
            </a:pPr>
            <a:r>
              <a:rPr lang="en-US" dirty="0"/>
              <a:t>He fired the newly-developed X-ray gun at samples of the elements, and measured the wavelength of X-rays given.  </a:t>
            </a:r>
          </a:p>
          <a:p>
            <a:pPr marL="0" indent="0">
              <a:buNone/>
            </a:pPr>
            <a:r>
              <a:rPr lang="en-US" dirty="0"/>
              <a:t>He used this to calculate the frequency and found that when the square root of this frequency was plotted against atomic number, the graph showed a perfect straight line. </a:t>
            </a:r>
          </a:p>
          <a:p>
            <a:pPr marL="0" indent="0">
              <a:buNone/>
            </a:pPr>
            <a:r>
              <a:rPr lang="en-US" dirty="0"/>
              <a:t>He’d found a way to actually measure atomic number.  </a:t>
            </a:r>
          </a:p>
          <a:p>
            <a:pPr marL="0" indent="0">
              <a:buNone/>
            </a:pPr>
            <a:r>
              <a:rPr lang="en-US" dirty="0"/>
              <a:t>When the First World War broke out, Moseley turned down a position as a professor at Oxford and became an officer in the Royal Engineers.  </a:t>
            </a:r>
          </a:p>
          <a:p>
            <a:pPr marL="0" indent="0">
              <a:buNone/>
            </a:pPr>
            <a:r>
              <a:rPr lang="en-US" dirty="0"/>
              <a:t>He was killed by a sniper in Turkey in August 15, and many people think that Britain lost a future Nobel prize winner.</a:t>
            </a:r>
            <a:br>
              <a:rPr lang="en-US" dirty="0"/>
            </a:br>
            <a:endParaRPr lang="en-US" dirty="0"/>
          </a:p>
        </p:txBody>
      </p:sp>
    </p:spTree>
    <p:extLst>
      <p:ext uri="{BB962C8B-B14F-4D97-AF65-F5344CB8AC3E}">
        <p14:creationId xmlns:p14="http://schemas.microsoft.com/office/powerpoint/2010/main" val="1716885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201-D694-470F-A2FA-92C881FCF7CC}"/>
              </a:ext>
            </a:extLst>
          </p:cNvPr>
          <p:cNvSpPr>
            <a:spLocks noGrp="1"/>
          </p:cNvSpPr>
          <p:nvPr>
            <p:ph type="title"/>
          </p:nvPr>
        </p:nvSpPr>
        <p:spPr/>
        <p:txBody>
          <a:bodyPr/>
          <a:lstStyle/>
          <a:p>
            <a:r>
              <a:rPr lang="en-US" dirty="0"/>
              <a:t>Atomic Number and Modern Periodic Law</a:t>
            </a:r>
          </a:p>
        </p:txBody>
      </p:sp>
      <p:sp>
        <p:nvSpPr>
          <p:cNvPr id="3" name="Content Placeholder 2">
            <a:extLst>
              <a:ext uri="{FF2B5EF4-FFF2-40B4-BE49-F238E27FC236}">
                <a16:creationId xmlns:a16="http://schemas.microsoft.com/office/drawing/2014/main" id="{63B2B714-134E-446E-A2D5-1046FB6AA33B}"/>
              </a:ext>
            </a:extLst>
          </p:cNvPr>
          <p:cNvSpPr>
            <a:spLocks noGrp="1"/>
          </p:cNvSpPr>
          <p:nvPr>
            <p:ph idx="1"/>
          </p:nvPr>
        </p:nvSpPr>
        <p:spPr/>
        <p:txBody>
          <a:bodyPr>
            <a:normAutofit fontScale="92500" lnSpcReduction="20000"/>
          </a:bodyPr>
          <a:lstStyle/>
          <a:p>
            <a:pPr marL="0" indent="0">
              <a:buNone/>
            </a:pPr>
            <a:r>
              <a:rPr lang="en-US" dirty="0"/>
              <a:t>Within 10 years of his work, the structure of the atom had been determined through the work of many prominent scientists of the day, and this explained further why Moseley’s X-rays corresponded so well with atomic number.  </a:t>
            </a:r>
          </a:p>
          <a:p>
            <a:pPr marL="0" indent="0">
              <a:buNone/>
            </a:pPr>
            <a:r>
              <a:rPr lang="en-US" dirty="0"/>
              <a:t>The idea behind the explanation is that when an electron falls from a higher energy level to a lower one, the energy is released as electromagnetic waves, in this case X-rays.  </a:t>
            </a:r>
          </a:p>
          <a:p>
            <a:pPr marL="0" indent="0">
              <a:buNone/>
            </a:pPr>
            <a:r>
              <a:rPr lang="en-US" dirty="0"/>
              <a:t>The amount of energy that is given out depends on how strongly the electrons are attracted to the nucleus.  </a:t>
            </a:r>
          </a:p>
          <a:p>
            <a:pPr marL="0" indent="0">
              <a:buNone/>
            </a:pPr>
            <a:r>
              <a:rPr lang="en-US" dirty="0"/>
              <a:t>The more protons an atom has in its nucleus, the more strongly the electrons will be attracted and the more energy will be given out.  </a:t>
            </a:r>
          </a:p>
          <a:p>
            <a:pPr marL="0" indent="0">
              <a:buNone/>
            </a:pPr>
            <a:r>
              <a:rPr lang="en-US" dirty="0"/>
              <a:t>As we know, atomic number is also known as proton number, and it is the amount of protons that determine the energy of the X-rays.</a:t>
            </a:r>
          </a:p>
        </p:txBody>
      </p:sp>
    </p:spTree>
    <p:extLst>
      <p:ext uri="{BB962C8B-B14F-4D97-AF65-F5344CB8AC3E}">
        <p14:creationId xmlns:p14="http://schemas.microsoft.com/office/powerpoint/2010/main" val="3530104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itle 6">
            <a:extLst>
              <a:ext uri="{FF2B5EF4-FFF2-40B4-BE49-F238E27FC236}">
                <a16:creationId xmlns:a16="http://schemas.microsoft.com/office/drawing/2014/main" id="{44155ED5-443F-4C64-9F31-4359F0CA79A7}"/>
              </a:ext>
            </a:extLst>
          </p:cNvPr>
          <p:cNvSpPr>
            <a:spLocks noGrp="1"/>
          </p:cNvSpPr>
          <p:nvPr>
            <p:ph type="title"/>
          </p:nvPr>
        </p:nvSpPr>
        <p:spPr>
          <a:xfrm>
            <a:off x="1047280" y="759805"/>
            <a:ext cx="10306520" cy="1325563"/>
          </a:xfrm>
        </p:spPr>
        <p:txBody>
          <a:bodyPr vert="horz" lIns="91440" tIns="45720" rIns="91440" bIns="45720" rtlCol="0" anchor="ctr">
            <a:normAutofit/>
          </a:bodyPr>
          <a:lstStyle/>
          <a:p>
            <a:endParaRPr lang="en-US" sz="4000">
              <a:solidFill>
                <a:srgbClr val="FFFFFF"/>
              </a:solidFill>
            </a:endParaRPr>
          </a:p>
        </p:txBody>
      </p:sp>
      <p:sp>
        <p:nvSpPr>
          <p:cNvPr id="8" name="Content Placeholder 7">
            <a:extLst>
              <a:ext uri="{FF2B5EF4-FFF2-40B4-BE49-F238E27FC236}">
                <a16:creationId xmlns:a16="http://schemas.microsoft.com/office/drawing/2014/main" id="{97B26E2C-ABCE-4EB6-8BF3-CE5E819E1049}"/>
              </a:ext>
            </a:extLst>
          </p:cNvPr>
          <p:cNvSpPr>
            <a:spLocks noGrp="1"/>
          </p:cNvSpPr>
          <p:nvPr>
            <p:ph sz="half" idx="1"/>
          </p:nvPr>
        </p:nvSpPr>
        <p:spPr>
          <a:xfrm>
            <a:off x="1424904" y="2494450"/>
            <a:ext cx="4053545" cy="3563159"/>
          </a:xfrm>
        </p:spPr>
        <p:txBody>
          <a:bodyPr vert="horz" lIns="91440" tIns="45720" rIns="91440" bIns="45720" rtlCol="0">
            <a:normAutofit/>
          </a:bodyPr>
          <a:lstStyle/>
          <a:p>
            <a:pPr marL="0"/>
            <a:r>
              <a:rPr lang="en-US" sz="1500"/>
              <a:t>Moseley's problem was to find a linear relationship between the atomic number and a measureable property of the nucleus. The atomic number increased by steps of one (18, 19, 20, 21, and so on). Moseley needed some function of a nuclear property that increased in the same pattern, that is, by one for each element in turn. He found it in the K line of the X–ray spectra of each element. It turns out that the square root of the frequency moves by a constant value for each one unit move by the atomic number. The graph was linear, with the frequency square root value moving up the same amount for each one unit jump in the atomic number.</a:t>
            </a:r>
          </a:p>
        </p:txBody>
      </p:sp>
      <p:pic>
        <p:nvPicPr>
          <p:cNvPr id="9218" name="Picture 2" descr="structure_matter">
            <a:extLst>
              <a:ext uri="{FF2B5EF4-FFF2-40B4-BE49-F238E27FC236}">
                <a16:creationId xmlns:a16="http://schemas.microsoft.com/office/drawing/2014/main" id="{8F3BB627-87CD-4F53-AAB8-78198E67787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993" r="14995"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7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5C62C01-77D7-4BB0-8A18-B14BDD92FF7C}"/>
              </a:ext>
            </a:extLst>
          </p:cNvPr>
          <p:cNvSpPr>
            <a:spLocks noGrp="1"/>
          </p:cNvSpPr>
          <p:nvPr>
            <p:ph idx="4294967295"/>
          </p:nvPr>
        </p:nvSpPr>
        <p:spPr>
          <a:xfrm>
            <a:off x="0" y="1825625"/>
            <a:ext cx="10515600" cy="4351338"/>
          </a:xfrm>
        </p:spPr>
        <p:txBody>
          <a:bodyPr/>
          <a:lstStyle/>
          <a:p>
            <a:pPr marL="0" indent="0">
              <a:buNone/>
            </a:pPr>
            <a:r>
              <a:rPr lang="en-US" dirty="0">
                <a:highlight>
                  <a:srgbClr val="FFFF00"/>
                </a:highlight>
              </a:rPr>
              <a:t>After years of searching, at last we had a periodic table that really worked, and the fact that we still use it today is testament to the huge achievement of these and many other great minds of the last two centuries of scientific discovery.</a:t>
            </a:r>
          </a:p>
        </p:txBody>
      </p:sp>
    </p:spTree>
    <p:extLst>
      <p:ext uri="{BB962C8B-B14F-4D97-AF65-F5344CB8AC3E}">
        <p14:creationId xmlns:p14="http://schemas.microsoft.com/office/powerpoint/2010/main" val="3222816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D774EB-23D0-4651-B480-4320302EA3F7}"/>
              </a:ext>
            </a:extLst>
          </p:cNvPr>
          <p:cNvPicPr>
            <a:picLocks noChangeAspect="1"/>
          </p:cNvPicPr>
          <p:nvPr/>
        </p:nvPicPr>
        <p:blipFill>
          <a:blip r:embed="rId2"/>
          <a:stretch>
            <a:fillRect/>
          </a:stretch>
        </p:blipFill>
        <p:spPr>
          <a:xfrm>
            <a:off x="2846211" y="643467"/>
            <a:ext cx="6499577" cy="5571066"/>
          </a:xfrm>
          <a:prstGeom prst="rect">
            <a:avLst/>
          </a:prstGeom>
        </p:spPr>
      </p:pic>
    </p:spTree>
    <p:extLst>
      <p:ext uri="{BB962C8B-B14F-4D97-AF65-F5344CB8AC3E}">
        <p14:creationId xmlns:p14="http://schemas.microsoft.com/office/powerpoint/2010/main" val="306962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304-5D16-4E3A-9846-76A2C83392AA}"/>
              </a:ext>
            </a:extLst>
          </p:cNvPr>
          <p:cNvSpPr>
            <a:spLocks noGrp="1"/>
          </p:cNvSpPr>
          <p:nvPr>
            <p:ph type="title"/>
          </p:nvPr>
        </p:nvSpPr>
        <p:spPr/>
        <p:txBody>
          <a:bodyPr/>
          <a:lstStyle/>
          <a:p>
            <a:r>
              <a:rPr lang="en-US" b="1" dirty="0"/>
              <a:t>Features of periodic table</a:t>
            </a:r>
            <a:endParaRPr lang="en-US" dirty="0"/>
          </a:p>
        </p:txBody>
      </p:sp>
      <p:sp>
        <p:nvSpPr>
          <p:cNvPr id="3" name="Content Placeholder 2">
            <a:extLst>
              <a:ext uri="{FF2B5EF4-FFF2-40B4-BE49-F238E27FC236}">
                <a16:creationId xmlns:a16="http://schemas.microsoft.com/office/drawing/2014/main" id="{56508321-520B-4740-AA4E-06E7B9956AD9}"/>
              </a:ext>
            </a:extLst>
          </p:cNvPr>
          <p:cNvSpPr>
            <a:spLocks noGrp="1"/>
          </p:cNvSpPr>
          <p:nvPr>
            <p:ph idx="1"/>
          </p:nvPr>
        </p:nvSpPr>
        <p:spPr/>
        <p:txBody>
          <a:bodyPr>
            <a:normAutofit fontScale="85000" lnSpcReduction="10000"/>
          </a:bodyPr>
          <a:lstStyle/>
          <a:p>
            <a:r>
              <a:rPr lang="en-US" dirty="0"/>
              <a:t> It consists of 7 horizontal periods. The lengths of the periods increase with the order of the period. Elements in a period have consecutive atomic numbers. The 1st period is the shortest period. It consists of just two elements ‘H’ and ‘He’.</a:t>
            </a:r>
          </a:p>
          <a:p>
            <a:r>
              <a:rPr lang="en-US" dirty="0"/>
              <a:t> The 2nd and the 3rd periods have 8 elements each and are called short periods.</a:t>
            </a:r>
          </a:p>
          <a:p>
            <a:r>
              <a:rPr lang="en-US" dirty="0"/>
              <a:t> The 4th and the 5th periods are long periods and have 18 elements each.</a:t>
            </a:r>
          </a:p>
          <a:p>
            <a:r>
              <a:rPr lang="en-US" dirty="0"/>
              <a:t> The 6th period has 32 elements. The period has a 15 element series called lanthanide series, separated from the table. The lanthanide series elements are rare–earth elements that show similar properties.</a:t>
            </a:r>
          </a:p>
          <a:p>
            <a:r>
              <a:rPr lang="en-US" dirty="0"/>
              <a:t> The 7th period contains all the rest of the elements. It is incomplete. This period also has a 15 element series called the actinide series, separated from the table.</a:t>
            </a:r>
          </a:p>
          <a:p>
            <a:r>
              <a:rPr lang="en-US" dirty="0"/>
              <a:t>The actinide series have a separate identity and contain uranium and most of the known transuranic elements.</a:t>
            </a:r>
          </a:p>
          <a:p>
            <a:pPr marL="0" indent="0">
              <a:buNone/>
            </a:pPr>
            <a:endParaRPr lang="en-US" dirty="0"/>
          </a:p>
        </p:txBody>
      </p:sp>
    </p:spTree>
    <p:extLst>
      <p:ext uri="{BB962C8B-B14F-4D97-AF65-F5344CB8AC3E}">
        <p14:creationId xmlns:p14="http://schemas.microsoft.com/office/powerpoint/2010/main" val="2769649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7EE6-EAD3-4F74-9428-D8D4AF28B949}"/>
              </a:ext>
            </a:extLst>
          </p:cNvPr>
          <p:cNvSpPr>
            <a:spLocks noGrp="1"/>
          </p:cNvSpPr>
          <p:nvPr>
            <p:ph type="title"/>
          </p:nvPr>
        </p:nvSpPr>
        <p:spPr/>
        <p:txBody>
          <a:bodyPr/>
          <a:lstStyle/>
          <a:p>
            <a:r>
              <a:rPr lang="en-US" b="1" dirty="0"/>
              <a:t>Features of periodic table</a:t>
            </a:r>
            <a:endParaRPr lang="en-US" dirty="0"/>
          </a:p>
        </p:txBody>
      </p:sp>
      <p:sp>
        <p:nvSpPr>
          <p:cNvPr id="3" name="Content Placeholder 2">
            <a:extLst>
              <a:ext uri="{FF2B5EF4-FFF2-40B4-BE49-F238E27FC236}">
                <a16:creationId xmlns:a16="http://schemas.microsoft.com/office/drawing/2014/main" id="{4C042BD9-BFA5-4FC0-A614-18664DB8ED19}"/>
              </a:ext>
            </a:extLst>
          </p:cNvPr>
          <p:cNvSpPr>
            <a:spLocks noGrp="1"/>
          </p:cNvSpPr>
          <p:nvPr>
            <p:ph idx="1"/>
          </p:nvPr>
        </p:nvSpPr>
        <p:spPr/>
        <p:txBody>
          <a:bodyPr/>
          <a:lstStyle/>
          <a:p>
            <a:r>
              <a:rPr lang="en-US" dirty="0"/>
              <a:t>The vertical columns are called groups. There are 18 groups in the periodic table. Elements in a group do not have consecutive atomic numbers. The groups are divided into A and B groups.</a:t>
            </a:r>
          </a:p>
          <a:p>
            <a:r>
              <a:rPr lang="en-US" dirty="0"/>
              <a:t> Group IA to VIII A has all the normal elements.</a:t>
            </a:r>
          </a:p>
          <a:p>
            <a:r>
              <a:rPr lang="en-US" dirty="0"/>
              <a:t> Group IB to VIII B holds all the transition metal elements.</a:t>
            </a:r>
          </a:p>
          <a:p>
            <a:r>
              <a:rPr lang="en-US" dirty="0"/>
              <a:t> The other two groups are the lanthanide and the actinide series. They are also known as inner transition elements.</a:t>
            </a:r>
          </a:p>
          <a:p>
            <a:pPr marL="0" indent="0">
              <a:buNone/>
            </a:pPr>
            <a:endParaRPr lang="en-US" dirty="0"/>
          </a:p>
        </p:txBody>
      </p:sp>
    </p:spTree>
    <p:extLst>
      <p:ext uri="{BB962C8B-B14F-4D97-AF65-F5344CB8AC3E}">
        <p14:creationId xmlns:p14="http://schemas.microsoft.com/office/powerpoint/2010/main" val="354212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C2AB4-06E0-4FD4-9521-70D1FB89BB37}"/>
              </a:ext>
            </a:extLst>
          </p:cNvPr>
          <p:cNvSpPr>
            <a:spLocks noGrp="1"/>
          </p:cNvSpPr>
          <p:nvPr>
            <p:ph type="title"/>
          </p:nvPr>
        </p:nvSpPr>
        <p:spPr>
          <a:xfrm>
            <a:off x="838200" y="631825"/>
            <a:ext cx="10515600" cy="1325563"/>
          </a:xfrm>
        </p:spPr>
        <p:txBody>
          <a:bodyPr>
            <a:normAutofit/>
          </a:bodyPr>
          <a:lstStyle/>
          <a:p>
            <a:r>
              <a:rPr lang="en-US" b="1">
                <a:solidFill>
                  <a:schemeClr val="bg1"/>
                </a:solidFill>
              </a:rPr>
              <a:t>Dobereiner’s Triads</a:t>
            </a:r>
            <a:endParaRPr lang="en-US">
              <a:solidFill>
                <a:schemeClr val="bg1"/>
              </a:solidFill>
            </a:endParaRPr>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5240A82-7D2A-4D80-BCE0-0138628B67ED}"/>
              </a:ext>
            </a:extLst>
          </p:cNvPr>
          <p:cNvSpPr>
            <a:spLocks noGrp="1"/>
          </p:cNvSpPr>
          <p:nvPr>
            <p:ph idx="1"/>
          </p:nvPr>
        </p:nvSpPr>
        <p:spPr>
          <a:xfrm>
            <a:off x="838200" y="2269173"/>
            <a:ext cx="10515600" cy="3659988"/>
          </a:xfrm>
        </p:spPr>
        <p:txBody>
          <a:bodyPr>
            <a:normAutofit/>
          </a:bodyPr>
          <a:lstStyle/>
          <a:p>
            <a:r>
              <a:rPr lang="en-US" sz="2400">
                <a:solidFill>
                  <a:schemeClr val="bg1"/>
                </a:solidFill>
              </a:rPr>
              <a:t>. He also suggested that this law could be extended for other quantifiable properties of elements, such as density.</a:t>
            </a:r>
          </a:p>
          <a:p>
            <a:r>
              <a:rPr lang="en-US" sz="2400">
                <a:solidFill>
                  <a:schemeClr val="bg1"/>
                </a:solidFill>
              </a:rPr>
              <a:t>The first of Dobereiner’s triads was identified in the year 1817 and was constituted by the alkaline earth metals calcium, strontium, and barium. </a:t>
            </a:r>
          </a:p>
          <a:p>
            <a:r>
              <a:rPr lang="en-US" sz="2400">
                <a:solidFill>
                  <a:schemeClr val="bg1"/>
                </a:solidFill>
              </a:rPr>
              <a:t>Three more triads were identified by the year 1829. </a:t>
            </a:r>
          </a:p>
          <a:p>
            <a:r>
              <a:rPr lang="en-US" sz="2400">
                <a:solidFill>
                  <a:schemeClr val="bg1"/>
                </a:solidFill>
              </a:rPr>
              <a:t>These triads are tabulated below</a:t>
            </a:r>
          </a:p>
          <a:p>
            <a:pPr marL="0" indent="0">
              <a:buNone/>
            </a:pPr>
            <a:endParaRPr lang="en-US" sz="2400">
              <a:solidFill>
                <a:schemeClr val="bg1"/>
              </a:solidFill>
            </a:endParaRPr>
          </a:p>
        </p:txBody>
      </p:sp>
    </p:spTree>
    <p:extLst>
      <p:ext uri="{BB962C8B-B14F-4D97-AF65-F5344CB8AC3E}">
        <p14:creationId xmlns:p14="http://schemas.microsoft.com/office/powerpoint/2010/main" val="1782255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93030-D033-4DED-B0DF-519D76E7EDAE}"/>
              </a:ext>
            </a:extLst>
          </p:cNvPr>
          <p:cNvSpPr>
            <a:spLocks noGrp="1"/>
          </p:cNvSpPr>
          <p:nvPr>
            <p:ph type="title"/>
          </p:nvPr>
        </p:nvSpPr>
        <p:spPr>
          <a:xfrm>
            <a:off x="808638" y="386930"/>
            <a:ext cx="9236700" cy="1188950"/>
          </a:xfrm>
        </p:spPr>
        <p:txBody>
          <a:bodyPr anchor="b">
            <a:normAutofit/>
          </a:bodyPr>
          <a:lstStyle/>
          <a:p>
            <a:r>
              <a:rPr lang="en-US" sz="5400" b="1" dirty="0"/>
              <a:t>Features of periodic table</a:t>
            </a:r>
            <a:endParaRPr lang="en-US" sz="5400" dirty="0"/>
          </a:p>
        </p:txBody>
      </p:sp>
      <p:grpSp>
        <p:nvGrpSpPr>
          <p:cNvPr id="25"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59CB27-EE22-4F6B-A028-FE8DE03CFFF1}"/>
              </a:ext>
            </a:extLst>
          </p:cNvPr>
          <p:cNvSpPr>
            <a:spLocks noGrp="1"/>
          </p:cNvSpPr>
          <p:nvPr>
            <p:ph idx="1"/>
          </p:nvPr>
        </p:nvSpPr>
        <p:spPr>
          <a:xfrm>
            <a:off x="793660" y="2203079"/>
            <a:ext cx="10143668" cy="3984361"/>
          </a:xfrm>
        </p:spPr>
        <p:txBody>
          <a:bodyPr anchor="ctr">
            <a:normAutofit/>
          </a:bodyPr>
          <a:lstStyle/>
          <a:p>
            <a:r>
              <a:rPr lang="en-US" sz="2000" dirty="0"/>
              <a:t>The modern periodic table is approximately divided into metals and non–metals. </a:t>
            </a:r>
          </a:p>
          <a:p>
            <a:r>
              <a:rPr lang="en-US" sz="2000" dirty="0"/>
              <a:t>The most metallic elements such as alkali metals are on the left–hand side. The non–metals are on the right hand side. </a:t>
            </a:r>
          </a:p>
          <a:p>
            <a:r>
              <a:rPr lang="en-US" sz="2000" dirty="0"/>
              <a:t>The inert gases or the noble gases with their completely filled electronic shells are placed on the extreme right hand side. </a:t>
            </a:r>
          </a:p>
          <a:p>
            <a:r>
              <a:rPr lang="en-US" sz="2000" dirty="0"/>
              <a:t>The transition metals, which are a bridge between highly metallic alkali elements and the non–metals, lie in the center of the table. </a:t>
            </a:r>
          </a:p>
          <a:p>
            <a:r>
              <a:rPr lang="en-US" sz="2000" dirty="0"/>
              <a:t>Lanthanide and actinide series (or the inner transition elements), which have metal like behavior, and are kept separately as their outermost electronic configurations, differ from the transition metal elements.</a:t>
            </a:r>
          </a:p>
        </p:txBody>
      </p:sp>
    </p:spTree>
    <p:extLst>
      <p:ext uri="{BB962C8B-B14F-4D97-AF65-F5344CB8AC3E}">
        <p14:creationId xmlns:p14="http://schemas.microsoft.com/office/powerpoint/2010/main" val="154680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877AEA7-D7A7-4950-AB00-B7C4724E8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71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999B-00B5-4B7A-A0B9-E4C6E9FB9F46}"/>
              </a:ext>
            </a:extLst>
          </p:cNvPr>
          <p:cNvSpPr>
            <a:spLocks noGrp="1"/>
          </p:cNvSpPr>
          <p:nvPr>
            <p:ph type="title"/>
          </p:nvPr>
        </p:nvSpPr>
        <p:spPr/>
        <p:txBody>
          <a:bodyPr>
            <a:normAutofit/>
          </a:bodyPr>
          <a:lstStyle/>
          <a:p>
            <a:r>
              <a:rPr lang="en-US" sz="3600" b="1" dirty="0"/>
              <a:t>Nomenclature of Elements of Atomic Numbers greater than 100</a:t>
            </a:r>
            <a:endParaRPr lang="en-US" sz="3600" dirty="0"/>
          </a:p>
        </p:txBody>
      </p:sp>
      <p:sp>
        <p:nvSpPr>
          <p:cNvPr id="3" name="Content Placeholder 2">
            <a:extLst>
              <a:ext uri="{FF2B5EF4-FFF2-40B4-BE49-F238E27FC236}">
                <a16:creationId xmlns:a16="http://schemas.microsoft.com/office/drawing/2014/main" id="{A3CD1421-2CBB-4FE7-A3E8-4B8FE8E584BA}"/>
              </a:ext>
            </a:extLst>
          </p:cNvPr>
          <p:cNvSpPr>
            <a:spLocks noGrp="1"/>
          </p:cNvSpPr>
          <p:nvPr>
            <p:ph idx="1"/>
          </p:nvPr>
        </p:nvSpPr>
        <p:spPr/>
        <p:txBody>
          <a:bodyPr>
            <a:normAutofit fontScale="85000" lnSpcReduction="20000"/>
          </a:bodyPr>
          <a:lstStyle/>
          <a:p>
            <a:pPr marL="0" indent="0">
              <a:buNone/>
            </a:pPr>
            <a:r>
              <a:rPr lang="en-US" dirty="0"/>
              <a:t>1. The name is derived directly from the atomic number of the element using the following numerical roots:</a:t>
            </a:r>
          </a:p>
          <a:p>
            <a:pPr marL="0" indent="0">
              <a:buNone/>
            </a:pPr>
            <a:r>
              <a:rPr lang="en-US" dirty="0"/>
              <a:t>	0 = nil	3 = tri	6 = hex	9 = </a:t>
            </a:r>
            <a:r>
              <a:rPr lang="en-US" dirty="0" err="1"/>
              <a:t>enn</a:t>
            </a:r>
            <a:endParaRPr lang="en-US" dirty="0"/>
          </a:p>
          <a:p>
            <a:pPr marL="0" indent="0">
              <a:buNone/>
            </a:pPr>
            <a:r>
              <a:rPr lang="en-US" dirty="0"/>
              <a:t>	1 = un	4 = quad	7 = sept	</a:t>
            </a:r>
          </a:p>
          <a:p>
            <a:pPr marL="0" indent="0">
              <a:buNone/>
            </a:pPr>
            <a:r>
              <a:rPr lang="en-US" dirty="0"/>
              <a:t>	2 = bi	5 = pent	8 = oct	</a:t>
            </a:r>
          </a:p>
          <a:p>
            <a:pPr marL="0" indent="0">
              <a:buNone/>
            </a:pPr>
            <a:r>
              <a:rPr lang="en-US" dirty="0"/>
              <a:t>2. The roots are put together in the order of the digits which make up the atomic number and terminated by '</a:t>
            </a:r>
            <a:r>
              <a:rPr lang="en-US" dirty="0" err="1"/>
              <a:t>ium</a:t>
            </a:r>
            <a:r>
              <a:rPr lang="en-US" dirty="0"/>
              <a:t>' to spell out the name. The final 'n' of '</a:t>
            </a:r>
            <a:r>
              <a:rPr lang="en-US" dirty="0" err="1"/>
              <a:t>enn</a:t>
            </a:r>
            <a:r>
              <a:rPr lang="en-US" dirty="0"/>
              <a:t>' is elided when it occurs before 'nil', and the final '</a:t>
            </a:r>
            <a:r>
              <a:rPr lang="en-US" dirty="0" err="1"/>
              <a:t>i</a:t>
            </a:r>
            <a:r>
              <a:rPr lang="en-US" dirty="0"/>
              <a:t>' of 'bi' and of 'tri' when it occurs before '</a:t>
            </a:r>
            <a:r>
              <a:rPr lang="en-US" dirty="0" err="1"/>
              <a:t>ium</a:t>
            </a:r>
            <a:r>
              <a:rPr lang="en-US" dirty="0"/>
              <a:t>'.</a:t>
            </a:r>
          </a:p>
          <a:p>
            <a:pPr marL="0" indent="0">
              <a:buNone/>
            </a:pPr>
            <a:r>
              <a:rPr lang="en-US" dirty="0"/>
              <a:t>3. The symbol of the element is composed of the initial letters of the numerical roots which make up the name.</a:t>
            </a:r>
          </a:p>
          <a:p>
            <a:pPr marL="0" indent="0">
              <a:buNone/>
            </a:pPr>
            <a:r>
              <a:rPr lang="en-US" dirty="0"/>
              <a:t>4. The root 'un' is pronounced with a long 'u', to rhyme with 'moon'. In the element names each root is to be pronounced separately.</a:t>
            </a:r>
          </a:p>
        </p:txBody>
      </p:sp>
    </p:spTree>
    <p:extLst>
      <p:ext uri="{BB962C8B-B14F-4D97-AF65-F5344CB8AC3E}">
        <p14:creationId xmlns:p14="http://schemas.microsoft.com/office/powerpoint/2010/main" val="3858625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282B5-3AD3-4F7D-ACC3-C867FD50B876}"/>
              </a:ext>
            </a:extLst>
          </p:cNvPr>
          <p:cNvSpPr>
            <a:spLocks noGrp="1"/>
          </p:cNvSpPr>
          <p:nvPr>
            <p:ph type="title"/>
          </p:nvPr>
        </p:nvSpPr>
        <p:spPr>
          <a:xfrm>
            <a:off x="838200" y="258445"/>
            <a:ext cx="10515600" cy="1325563"/>
          </a:xfrm>
        </p:spPr>
        <p:txBody>
          <a:bodyPr>
            <a:normAutofit/>
          </a:bodyPr>
          <a:lstStyle/>
          <a:p>
            <a:r>
              <a:rPr lang="en-US" sz="3200" b="1" dirty="0"/>
              <a:t>Nomenclature of Elements of Atomic Numbers greater than 100</a:t>
            </a:r>
            <a:endParaRPr lang="en-US" sz="3200" dirty="0"/>
          </a:p>
        </p:txBody>
      </p:sp>
      <p:sp>
        <p:nvSpPr>
          <p:cNvPr id="5" name="Content Placeholder 4">
            <a:extLst>
              <a:ext uri="{FF2B5EF4-FFF2-40B4-BE49-F238E27FC236}">
                <a16:creationId xmlns:a16="http://schemas.microsoft.com/office/drawing/2014/main" id="{03B39BDA-9D14-482D-8C83-19D623E1E633}"/>
              </a:ext>
            </a:extLst>
          </p:cNvPr>
          <p:cNvSpPr>
            <a:spLocks noGrp="1"/>
          </p:cNvSpPr>
          <p:nvPr>
            <p:ph sz="half" idx="1"/>
          </p:nvPr>
        </p:nvSpPr>
        <p:spPr>
          <a:xfrm>
            <a:off x="838200" y="1825624"/>
            <a:ext cx="5181600" cy="5032375"/>
          </a:xfrm>
        </p:spPr>
        <p:txBody>
          <a:bodyPr>
            <a:normAutofit fontScale="25000" lnSpcReduction="20000"/>
          </a:bodyPr>
          <a:lstStyle/>
          <a:p>
            <a:pPr marL="0" indent="0">
              <a:lnSpc>
                <a:spcPct val="120000"/>
              </a:lnSpc>
              <a:buNone/>
            </a:pPr>
            <a:r>
              <a:rPr lang="en-US" sz="7200" dirty="0"/>
              <a:t>Atomic</a:t>
            </a:r>
          </a:p>
          <a:p>
            <a:pPr marL="0" indent="0">
              <a:lnSpc>
                <a:spcPct val="120000"/>
              </a:lnSpc>
              <a:buNone/>
            </a:pPr>
            <a:r>
              <a:rPr lang="en-US" sz="7200" dirty="0"/>
              <a:t>number	Name	Symbol</a:t>
            </a:r>
          </a:p>
          <a:p>
            <a:pPr marL="0" indent="0">
              <a:lnSpc>
                <a:spcPct val="120000"/>
              </a:lnSpc>
              <a:buNone/>
            </a:pPr>
            <a:r>
              <a:rPr lang="en-US" sz="7200" dirty="0"/>
              <a:t>101	Mendelevium    (</a:t>
            </a:r>
            <a:r>
              <a:rPr lang="en-US" sz="7200" dirty="0" err="1"/>
              <a:t>Unnilunium</a:t>
            </a:r>
            <a:r>
              <a:rPr lang="en-US" sz="7200" dirty="0"/>
              <a:t>)	Md*</a:t>
            </a:r>
          </a:p>
          <a:p>
            <a:pPr marL="0" indent="0">
              <a:lnSpc>
                <a:spcPct val="120000"/>
              </a:lnSpc>
              <a:buNone/>
            </a:pPr>
            <a:r>
              <a:rPr lang="en-US" sz="7200" dirty="0"/>
              <a:t>102	Nobelium              (</a:t>
            </a:r>
            <a:r>
              <a:rPr lang="en-US" sz="7200" dirty="0" err="1"/>
              <a:t>Unnilbium</a:t>
            </a:r>
            <a:r>
              <a:rPr lang="en-US" sz="7200" dirty="0"/>
              <a:t>)	No*</a:t>
            </a:r>
          </a:p>
          <a:p>
            <a:pPr marL="0" indent="0">
              <a:lnSpc>
                <a:spcPct val="120000"/>
              </a:lnSpc>
              <a:buNone/>
            </a:pPr>
            <a:r>
              <a:rPr lang="en-US" sz="7200" dirty="0"/>
              <a:t>103	Lawrencium 	(</a:t>
            </a:r>
            <a:r>
              <a:rPr lang="en-US" sz="7200" dirty="0" err="1"/>
              <a:t>Unniltrium</a:t>
            </a:r>
            <a:r>
              <a:rPr lang="en-US" sz="7200" dirty="0"/>
              <a:t>)	Lr*</a:t>
            </a:r>
          </a:p>
          <a:p>
            <a:pPr marL="0" indent="0">
              <a:lnSpc>
                <a:spcPct val="120000"/>
              </a:lnSpc>
              <a:buNone/>
            </a:pPr>
            <a:r>
              <a:rPr lang="en-US" sz="7200" dirty="0"/>
              <a:t>104	</a:t>
            </a:r>
            <a:r>
              <a:rPr lang="en-US" sz="7200" dirty="0" err="1"/>
              <a:t>Unnilquadium</a:t>
            </a:r>
            <a:r>
              <a:rPr lang="en-US" sz="7200" dirty="0"/>
              <a:t>	</a:t>
            </a:r>
            <a:r>
              <a:rPr lang="en-US" sz="7200" dirty="0" err="1"/>
              <a:t>Unq</a:t>
            </a:r>
            <a:endParaRPr lang="en-US" sz="7200" dirty="0"/>
          </a:p>
          <a:p>
            <a:pPr marL="0" indent="0">
              <a:lnSpc>
                <a:spcPct val="120000"/>
              </a:lnSpc>
              <a:buNone/>
            </a:pPr>
            <a:r>
              <a:rPr lang="en-US" sz="7200" dirty="0"/>
              <a:t>105	</a:t>
            </a:r>
            <a:r>
              <a:rPr lang="en-US" sz="7200" dirty="0" err="1"/>
              <a:t>Unnilpentium</a:t>
            </a:r>
            <a:r>
              <a:rPr lang="en-US" sz="7200" dirty="0"/>
              <a:t>	</a:t>
            </a:r>
            <a:r>
              <a:rPr lang="en-US" sz="7200" dirty="0" err="1"/>
              <a:t>Unp</a:t>
            </a:r>
            <a:endParaRPr lang="en-US" sz="7200" dirty="0"/>
          </a:p>
          <a:p>
            <a:pPr marL="0" indent="0">
              <a:lnSpc>
                <a:spcPct val="120000"/>
              </a:lnSpc>
              <a:buNone/>
            </a:pPr>
            <a:r>
              <a:rPr lang="en-US" sz="7200" dirty="0"/>
              <a:t>106	</a:t>
            </a:r>
            <a:r>
              <a:rPr lang="en-US" sz="7200" dirty="0" err="1"/>
              <a:t>Unnilhexium</a:t>
            </a:r>
            <a:r>
              <a:rPr lang="en-US" sz="7200" dirty="0"/>
              <a:t>	</a:t>
            </a:r>
            <a:r>
              <a:rPr lang="en-US" sz="7200" dirty="0" err="1"/>
              <a:t>Unh</a:t>
            </a:r>
            <a:endParaRPr lang="en-US" sz="7200" dirty="0"/>
          </a:p>
          <a:p>
            <a:pPr marL="0" indent="0">
              <a:lnSpc>
                <a:spcPct val="120000"/>
              </a:lnSpc>
              <a:buNone/>
            </a:pPr>
            <a:r>
              <a:rPr lang="en-US" sz="7200" dirty="0"/>
              <a:t>107	</a:t>
            </a:r>
            <a:r>
              <a:rPr lang="en-US" sz="7200" dirty="0" err="1"/>
              <a:t>Unnilseptium</a:t>
            </a:r>
            <a:r>
              <a:rPr lang="en-US" sz="7200" dirty="0"/>
              <a:t>	</a:t>
            </a:r>
            <a:r>
              <a:rPr lang="en-US" sz="7200" dirty="0" err="1"/>
              <a:t>Uns</a:t>
            </a:r>
            <a:endParaRPr lang="en-US" sz="7200" dirty="0"/>
          </a:p>
          <a:p>
            <a:pPr marL="0" indent="0">
              <a:lnSpc>
                <a:spcPct val="120000"/>
              </a:lnSpc>
              <a:buNone/>
            </a:pPr>
            <a:r>
              <a:rPr lang="en-US" sz="7200" dirty="0"/>
              <a:t>108	</a:t>
            </a:r>
            <a:r>
              <a:rPr lang="en-US" sz="7200" dirty="0" err="1"/>
              <a:t>Unniloctium</a:t>
            </a:r>
            <a:r>
              <a:rPr lang="en-US" sz="7200" dirty="0"/>
              <a:t>	Uno</a:t>
            </a:r>
          </a:p>
          <a:p>
            <a:pPr marL="0" indent="0">
              <a:lnSpc>
                <a:spcPct val="120000"/>
              </a:lnSpc>
              <a:buNone/>
            </a:pPr>
            <a:r>
              <a:rPr lang="en-US" sz="7200" dirty="0"/>
              <a:t>109	</a:t>
            </a:r>
            <a:r>
              <a:rPr lang="en-US" sz="7200" dirty="0" err="1"/>
              <a:t>Unnilennium</a:t>
            </a:r>
            <a:r>
              <a:rPr lang="en-US" sz="7200" dirty="0"/>
              <a:t>	Une</a:t>
            </a:r>
          </a:p>
          <a:p>
            <a:pPr marL="0" indent="0">
              <a:lnSpc>
                <a:spcPct val="120000"/>
              </a:lnSpc>
              <a:buNone/>
            </a:pPr>
            <a:r>
              <a:rPr lang="en-US" sz="7200" dirty="0"/>
              <a:t>110	</a:t>
            </a:r>
            <a:r>
              <a:rPr lang="en-US" sz="7200" dirty="0" err="1"/>
              <a:t>Ununnilium</a:t>
            </a:r>
            <a:r>
              <a:rPr lang="en-US" sz="7200" dirty="0"/>
              <a:t>	</a:t>
            </a:r>
            <a:r>
              <a:rPr lang="en-US" sz="7200" dirty="0" err="1"/>
              <a:t>Uun</a:t>
            </a:r>
            <a:endParaRPr lang="en-US" sz="7200" dirty="0"/>
          </a:p>
        </p:txBody>
      </p:sp>
      <p:sp>
        <p:nvSpPr>
          <p:cNvPr id="6" name="Content Placeholder 5">
            <a:extLst>
              <a:ext uri="{FF2B5EF4-FFF2-40B4-BE49-F238E27FC236}">
                <a16:creationId xmlns:a16="http://schemas.microsoft.com/office/drawing/2014/main" id="{6DF2A9F0-BE87-473F-AF13-56C46C690BA1}"/>
              </a:ext>
            </a:extLst>
          </p:cNvPr>
          <p:cNvSpPr>
            <a:spLocks noGrp="1"/>
          </p:cNvSpPr>
          <p:nvPr>
            <p:ph sz="half" idx="2"/>
          </p:nvPr>
        </p:nvSpPr>
        <p:spPr>
          <a:xfrm>
            <a:off x="6172200" y="1825625"/>
            <a:ext cx="5181600" cy="5032374"/>
          </a:xfrm>
        </p:spPr>
        <p:txBody>
          <a:bodyPr>
            <a:noAutofit/>
          </a:bodyPr>
          <a:lstStyle/>
          <a:p>
            <a:pPr marL="457200" lvl="1" indent="0">
              <a:lnSpc>
                <a:spcPct val="100000"/>
              </a:lnSpc>
              <a:buNone/>
            </a:pPr>
            <a:r>
              <a:rPr lang="en-US" sz="1800" dirty="0"/>
              <a:t>111	</a:t>
            </a:r>
            <a:r>
              <a:rPr lang="en-US" sz="1800" dirty="0" err="1"/>
              <a:t>Unununium</a:t>
            </a:r>
            <a:r>
              <a:rPr lang="en-US" sz="1800" dirty="0"/>
              <a:t>	</a:t>
            </a:r>
            <a:r>
              <a:rPr lang="en-US" sz="1800" dirty="0" err="1"/>
              <a:t>Uuu</a:t>
            </a:r>
            <a:endParaRPr lang="en-US" sz="1800" dirty="0"/>
          </a:p>
          <a:p>
            <a:pPr marL="457200" lvl="1" indent="0">
              <a:lnSpc>
                <a:spcPct val="100000"/>
              </a:lnSpc>
              <a:buNone/>
            </a:pPr>
            <a:r>
              <a:rPr lang="en-US" sz="1800" dirty="0"/>
              <a:t>112	Ununbium   	</a:t>
            </a:r>
            <a:r>
              <a:rPr lang="en-US" sz="1800" dirty="0" err="1"/>
              <a:t>Uub</a:t>
            </a:r>
            <a:endParaRPr lang="en-US" sz="1800" dirty="0"/>
          </a:p>
          <a:p>
            <a:pPr marL="457200" lvl="1" indent="0">
              <a:lnSpc>
                <a:spcPct val="100000"/>
              </a:lnSpc>
              <a:buNone/>
            </a:pPr>
            <a:r>
              <a:rPr lang="en-US" sz="1800" dirty="0"/>
              <a:t>113	Ununtrium 	</a:t>
            </a:r>
            <a:r>
              <a:rPr lang="en-US" sz="1800" dirty="0" err="1"/>
              <a:t>Uut</a:t>
            </a:r>
            <a:endParaRPr lang="en-US" sz="1800" dirty="0"/>
          </a:p>
          <a:p>
            <a:pPr marL="457200" lvl="1" indent="0">
              <a:lnSpc>
                <a:spcPct val="100000"/>
              </a:lnSpc>
              <a:buNone/>
            </a:pPr>
            <a:r>
              <a:rPr lang="en-US" sz="1800" dirty="0"/>
              <a:t>114	Ununquadium	</a:t>
            </a:r>
            <a:r>
              <a:rPr lang="en-US" sz="1800" dirty="0" err="1"/>
              <a:t>Uuq</a:t>
            </a:r>
            <a:endParaRPr lang="en-US" sz="1800" dirty="0"/>
          </a:p>
          <a:p>
            <a:pPr marL="457200" lvl="1" indent="0">
              <a:lnSpc>
                <a:spcPct val="100000"/>
              </a:lnSpc>
              <a:buNone/>
            </a:pPr>
            <a:r>
              <a:rPr lang="en-US" sz="1800" dirty="0"/>
              <a:t>115	Ununpentium	</a:t>
            </a:r>
            <a:r>
              <a:rPr lang="en-US" sz="1800" dirty="0" err="1"/>
              <a:t>Uup</a:t>
            </a:r>
            <a:endParaRPr lang="en-US" sz="1800" dirty="0"/>
          </a:p>
          <a:p>
            <a:pPr marL="457200" lvl="1" indent="0">
              <a:lnSpc>
                <a:spcPct val="100000"/>
              </a:lnSpc>
              <a:buNone/>
            </a:pPr>
            <a:r>
              <a:rPr lang="en-US" sz="1800" dirty="0"/>
              <a:t>116	Ununhexium	</a:t>
            </a:r>
            <a:r>
              <a:rPr lang="en-US" sz="1800" dirty="0" err="1"/>
              <a:t>Uuh</a:t>
            </a:r>
            <a:endParaRPr lang="en-US" sz="1800" dirty="0"/>
          </a:p>
          <a:p>
            <a:pPr marL="457200" lvl="1" indent="0">
              <a:lnSpc>
                <a:spcPct val="100000"/>
              </a:lnSpc>
              <a:buNone/>
            </a:pPr>
            <a:r>
              <a:rPr lang="en-US" sz="1800" dirty="0"/>
              <a:t>117	Ununseptium	</a:t>
            </a:r>
            <a:r>
              <a:rPr lang="en-US" sz="1800" dirty="0" err="1"/>
              <a:t>Uus</a:t>
            </a:r>
            <a:endParaRPr lang="en-US" sz="1800" dirty="0"/>
          </a:p>
          <a:p>
            <a:pPr marL="457200" lvl="1" indent="0">
              <a:lnSpc>
                <a:spcPct val="100000"/>
              </a:lnSpc>
              <a:buNone/>
            </a:pPr>
            <a:r>
              <a:rPr lang="en-US" sz="1800" dirty="0"/>
              <a:t>118	Ununoctium	</a:t>
            </a:r>
            <a:r>
              <a:rPr lang="en-US" sz="1800" dirty="0" err="1"/>
              <a:t>Uuo</a:t>
            </a:r>
            <a:endParaRPr lang="en-US" sz="1800" dirty="0"/>
          </a:p>
          <a:p>
            <a:pPr marL="457200" lvl="1" indent="0">
              <a:lnSpc>
                <a:spcPct val="100000"/>
              </a:lnSpc>
              <a:buNone/>
            </a:pPr>
            <a:r>
              <a:rPr lang="en-US" sz="1800" dirty="0"/>
              <a:t>119	Ununennium	</a:t>
            </a:r>
            <a:r>
              <a:rPr lang="en-US" sz="1800" dirty="0" err="1"/>
              <a:t>Uue</a:t>
            </a:r>
            <a:endParaRPr lang="en-US" sz="1800" dirty="0"/>
          </a:p>
          <a:p>
            <a:pPr marL="457200" lvl="1" indent="0">
              <a:lnSpc>
                <a:spcPct val="100000"/>
              </a:lnSpc>
              <a:buNone/>
            </a:pPr>
            <a:r>
              <a:rPr lang="en-US" sz="1800" dirty="0"/>
              <a:t>120	Unbinilium 	</a:t>
            </a:r>
            <a:r>
              <a:rPr lang="en-US" sz="1800" dirty="0" err="1"/>
              <a:t>Ubn</a:t>
            </a:r>
            <a:endParaRPr lang="en-US" sz="1800" dirty="0"/>
          </a:p>
          <a:p>
            <a:pPr marL="457200" lvl="1" indent="0">
              <a:lnSpc>
                <a:spcPct val="100000"/>
              </a:lnSpc>
              <a:buNone/>
            </a:pPr>
            <a:r>
              <a:rPr lang="en-US" sz="1800" dirty="0"/>
              <a:t>121	Unbiunium	</a:t>
            </a:r>
            <a:r>
              <a:rPr lang="en-US" sz="1800" dirty="0" err="1"/>
              <a:t>Ubu</a:t>
            </a:r>
            <a:endParaRPr lang="en-US" sz="1800" dirty="0"/>
          </a:p>
          <a:p>
            <a:pPr marL="457200" lvl="1" indent="0">
              <a:lnSpc>
                <a:spcPct val="100000"/>
              </a:lnSpc>
              <a:buNone/>
            </a:pPr>
            <a:r>
              <a:rPr lang="en-US" sz="1800" dirty="0"/>
              <a:t>130	</a:t>
            </a:r>
            <a:r>
              <a:rPr lang="en-US" sz="1800" dirty="0" err="1"/>
              <a:t>Untrinilium</a:t>
            </a:r>
            <a:r>
              <a:rPr lang="en-US" sz="1800" dirty="0"/>
              <a:t>	</a:t>
            </a:r>
            <a:r>
              <a:rPr lang="en-US" sz="1800" dirty="0" err="1"/>
              <a:t>Utn</a:t>
            </a:r>
            <a:endParaRPr lang="en-US" sz="1800" dirty="0"/>
          </a:p>
          <a:p>
            <a:pPr marL="457200" lvl="1" indent="0">
              <a:lnSpc>
                <a:spcPct val="100000"/>
              </a:lnSpc>
              <a:buNone/>
            </a:pPr>
            <a:r>
              <a:rPr lang="en-US" sz="1800" dirty="0"/>
              <a:t>140	</a:t>
            </a:r>
            <a:r>
              <a:rPr lang="en-US" sz="1800" dirty="0" err="1"/>
              <a:t>Unquadnilium</a:t>
            </a:r>
            <a:r>
              <a:rPr lang="en-US" sz="1800" dirty="0"/>
              <a:t>	</a:t>
            </a:r>
            <a:r>
              <a:rPr lang="en-US" sz="1800" dirty="0" err="1"/>
              <a:t>Uqn</a:t>
            </a:r>
            <a:endParaRPr lang="en-US" sz="1800" dirty="0"/>
          </a:p>
          <a:p>
            <a:pPr marL="457200" lvl="1" indent="0">
              <a:lnSpc>
                <a:spcPct val="100000"/>
              </a:lnSpc>
              <a:buNone/>
            </a:pPr>
            <a:r>
              <a:rPr lang="en-US" sz="1800" dirty="0"/>
              <a:t>150	</a:t>
            </a:r>
            <a:r>
              <a:rPr lang="en-US" sz="1800" dirty="0" err="1"/>
              <a:t>Unpentnilium</a:t>
            </a:r>
            <a:r>
              <a:rPr lang="en-US" sz="1800" dirty="0"/>
              <a:t>	</a:t>
            </a:r>
            <a:r>
              <a:rPr lang="en-US" sz="1800" dirty="0" err="1"/>
              <a:t>Upn</a:t>
            </a:r>
            <a:endParaRPr lang="en-US" sz="1800" dirty="0"/>
          </a:p>
        </p:txBody>
      </p:sp>
    </p:spTree>
    <p:extLst>
      <p:ext uri="{BB962C8B-B14F-4D97-AF65-F5344CB8AC3E}">
        <p14:creationId xmlns:p14="http://schemas.microsoft.com/office/powerpoint/2010/main" val="377117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08AD22B-87C1-47CC-A4AC-12E1A3DDC8BE}"/>
              </a:ext>
            </a:extLst>
          </p:cNvPr>
          <p:cNvSpPr>
            <a:spLocks noGrp="1"/>
          </p:cNvSpPr>
          <p:nvPr>
            <p:ph type="title"/>
          </p:nvPr>
        </p:nvSpPr>
        <p:spPr>
          <a:xfrm>
            <a:off x="795342" y="1357766"/>
            <a:ext cx="4322204" cy="3541334"/>
          </a:xfrm>
        </p:spPr>
        <p:txBody>
          <a:bodyPr vert="horz" lIns="91440" tIns="45720" rIns="91440" bIns="45720" rtlCol="0" anchor="b">
            <a:normAutofit/>
          </a:bodyPr>
          <a:lstStyle/>
          <a:p>
            <a:pPr marL="0" marR="0" lvl="0" indent="0" fontAlgn="base">
              <a:spcAft>
                <a:spcPct val="0"/>
              </a:spcAft>
              <a:buClrTx/>
              <a:buSzTx/>
              <a:tabLst/>
            </a:pPr>
            <a:r>
              <a:rPr kumimoji="0" lang="en-US" altLang="en-US" sz="2600" b="1" i="0" u="none" strike="noStrike" kern="1200" cap="none" normalizeH="0" baseline="0">
                <a:ln>
                  <a:noFill/>
                </a:ln>
                <a:solidFill>
                  <a:srgbClr val="FFFFFF"/>
                </a:solidFill>
                <a:effectLst/>
                <a:latin typeface="+mj-lt"/>
                <a:ea typeface="+mj-ea"/>
                <a:cs typeface="+mj-cs"/>
              </a:rPr>
              <a:t>Triad 1</a:t>
            </a:r>
          </a:p>
          <a:p>
            <a:pPr marL="0" marR="0" lvl="0" indent="0" fontAlgn="base">
              <a:spcAft>
                <a:spcPct val="0"/>
              </a:spcAft>
              <a:buClrTx/>
              <a:buSzTx/>
              <a:tabLst/>
            </a:pPr>
            <a:r>
              <a:rPr kumimoji="0" lang="en-US" altLang="en-US" sz="2600" b="0" i="0" u="none" strike="noStrike" kern="1200" cap="none" normalizeH="0" baseline="0">
                <a:ln>
                  <a:noFill/>
                </a:ln>
                <a:solidFill>
                  <a:srgbClr val="FFFFFF"/>
                </a:solidFill>
                <a:effectLst/>
                <a:latin typeface="+mj-lt"/>
                <a:ea typeface="+mj-ea"/>
                <a:cs typeface="+mj-cs"/>
              </a:rPr>
              <a:t>This triad was made up of the </a:t>
            </a:r>
            <a:r>
              <a:rPr kumimoji="0" lang="en-US" altLang="en-US" sz="2600" b="0" i="0" u="none" strike="noStrike" kern="1200" cap="none" normalizeH="0" baseline="0">
                <a:ln>
                  <a:noFill/>
                </a:ln>
                <a:solidFill>
                  <a:srgbClr val="FFFFFF"/>
                </a:solidFill>
                <a:effectLst/>
                <a:latin typeface="+mj-lt"/>
                <a:ea typeface="+mj-ea"/>
                <a:cs typeface="+mj-cs"/>
                <a:hlinkClick r:id="rId2"/>
              </a:rPr>
              <a:t>alkali metals</a:t>
            </a:r>
            <a:r>
              <a:rPr kumimoji="0" lang="en-US" altLang="en-US" sz="2600" b="0" i="0" u="none" strike="noStrike" kern="1200" cap="none" normalizeH="0" baseline="0">
                <a:ln>
                  <a:noFill/>
                </a:ln>
                <a:solidFill>
                  <a:srgbClr val="FFFFFF"/>
                </a:solidFill>
                <a:effectLst/>
                <a:latin typeface="+mj-lt"/>
                <a:ea typeface="+mj-ea"/>
                <a:cs typeface="+mj-cs"/>
              </a:rPr>
              <a:t> lithium, sodium, and potassium.</a:t>
            </a:r>
          </a:p>
          <a:p>
            <a:pPr marL="0" marR="0" lvl="0" indent="0" fontAlgn="base">
              <a:spcAft>
                <a:spcPct val="0"/>
              </a:spcAft>
              <a:buClrTx/>
              <a:buSzTx/>
              <a:tabLst/>
            </a:pPr>
            <a:r>
              <a:rPr lang="en-US" altLang="en-US" sz="2600" kern="1200">
                <a:solidFill>
                  <a:srgbClr val="FFFFFF"/>
                </a:solidFill>
                <a:latin typeface="+mj-lt"/>
                <a:ea typeface="+mj-ea"/>
                <a:cs typeface="+mj-cs"/>
              </a:rPr>
              <a:t>The arithmetic mean of the masses of potassium and lithium corresponds to 23.02, which is almost equal to the atomic mass of sodium.</a:t>
            </a:r>
            <a:endParaRPr kumimoji="0" lang="en-US" altLang="en-US" sz="2600" b="0" i="0" u="none" strike="noStrike" kern="1200" cap="none" normalizeH="0" baseline="0">
              <a:ln>
                <a:noFill/>
              </a:ln>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C5D83988-3530-475C-8C6D-6093E00B3A63}"/>
              </a:ext>
            </a:extLst>
          </p:cNvPr>
          <p:cNvGraphicFramePr>
            <a:graphicFrameLocks noGrp="1"/>
          </p:cNvGraphicFramePr>
          <p:nvPr>
            <p:ph idx="1"/>
            <p:extLst>
              <p:ext uri="{D42A27DB-BD31-4B8C-83A1-F6EECF244321}">
                <p14:modId xmlns:p14="http://schemas.microsoft.com/office/powerpoint/2010/main" val="3172395465"/>
              </p:ext>
            </p:extLst>
          </p:nvPr>
        </p:nvGraphicFramePr>
        <p:xfrm>
          <a:off x="6439343" y="1783168"/>
          <a:ext cx="4610737" cy="3778504"/>
        </p:xfrm>
        <a:graphic>
          <a:graphicData uri="http://schemas.openxmlformats.org/drawingml/2006/table">
            <a:tbl>
              <a:tblPr firstRow="1" bandRow="1">
                <a:tableStyleId>{9D7B26C5-4107-4FEC-AEDC-1716B250A1EF}</a:tableStyleId>
              </a:tblPr>
              <a:tblGrid>
                <a:gridCol w="2526031">
                  <a:extLst>
                    <a:ext uri="{9D8B030D-6E8A-4147-A177-3AD203B41FA5}">
                      <a16:colId xmlns:a16="http://schemas.microsoft.com/office/drawing/2014/main" val="3281359127"/>
                    </a:ext>
                  </a:extLst>
                </a:gridCol>
                <a:gridCol w="2084706">
                  <a:extLst>
                    <a:ext uri="{9D8B030D-6E8A-4147-A177-3AD203B41FA5}">
                      <a16:colId xmlns:a16="http://schemas.microsoft.com/office/drawing/2014/main" val="796885783"/>
                    </a:ext>
                  </a:extLst>
                </a:gridCol>
              </a:tblGrid>
              <a:tr h="1321816">
                <a:tc>
                  <a:txBody>
                    <a:bodyPr/>
                    <a:lstStyle/>
                    <a:p>
                      <a:r>
                        <a:rPr lang="en-US" sz="3300" b="1">
                          <a:effectLst/>
                        </a:rPr>
                        <a:t>Triad</a:t>
                      </a:r>
                      <a:endParaRPr lang="en-US" sz="3300">
                        <a:effectLst/>
                      </a:endParaRPr>
                    </a:p>
                  </a:txBody>
                  <a:tcPr marL="192088" marR="192088" marT="139700" marB="139700" anchor="ctr"/>
                </a:tc>
                <a:tc>
                  <a:txBody>
                    <a:bodyPr/>
                    <a:lstStyle/>
                    <a:p>
                      <a:r>
                        <a:rPr lang="en-US" sz="3300" b="1">
                          <a:effectLst/>
                        </a:rPr>
                        <a:t>Atomic Masses</a:t>
                      </a:r>
                      <a:endParaRPr lang="en-US" sz="3300">
                        <a:effectLst/>
                      </a:endParaRPr>
                    </a:p>
                  </a:txBody>
                  <a:tcPr marL="192088" marR="192088" marT="139700" marB="139700" anchor="ctr"/>
                </a:tc>
                <a:extLst>
                  <a:ext uri="{0D108BD9-81ED-4DB2-BD59-A6C34878D82A}">
                    <a16:rowId xmlns:a16="http://schemas.microsoft.com/office/drawing/2014/main" val="1878535710"/>
                  </a:ext>
                </a:extLst>
              </a:tr>
              <a:tr h="818896">
                <a:tc>
                  <a:txBody>
                    <a:bodyPr/>
                    <a:lstStyle/>
                    <a:p>
                      <a:r>
                        <a:rPr lang="en-US" sz="3300">
                          <a:effectLst/>
                        </a:rPr>
                        <a:t>Lithium</a:t>
                      </a:r>
                    </a:p>
                  </a:txBody>
                  <a:tcPr marL="192088" marR="192088" marT="139700" marB="139700" anchor="ctr"/>
                </a:tc>
                <a:tc>
                  <a:txBody>
                    <a:bodyPr/>
                    <a:lstStyle/>
                    <a:p>
                      <a:r>
                        <a:rPr lang="en-US" sz="3300">
                          <a:effectLst/>
                        </a:rPr>
                        <a:t>6.94</a:t>
                      </a:r>
                    </a:p>
                  </a:txBody>
                  <a:tcPr marL="192088" marR="192088" marT="139700" marB="139700" anchor="ctr"/>
                </a:tc>
                <a:extLst>
                  <a:ext uri="{0D108BD9-81ED-4DB2-BD59-A6C34878D82A}">
                    <a16:rowId xmlns:a16="http://schemas.microsoft.com/office/drawing/2014/main" val="1786194997"/>
                  </a:ext>
                </a:extLst>
              </a:tr>
              <a:tr h="818896">
                <a:tc>
                  <a:txBody>
                    <a:bodyPr/>
                    <a:lstStyle/>
                    <a:p>
                      <a:r>
                        <a:rPr lang="en-US" sz="3300">
                          <a:effectLst/>
                        </a:rPr>
                        <a:t>Sodium</a:t>
                      </a:r>
                    </a:p>
                  </a:txBody>
                  <a:tcPr marL="192088" marR="192088" marT="139700" marB="139700" anchor="ctr"/>
                </a:tc>
                <a:tc>
                  <a:txBody>
                    <a:bodyPr/>
                    <a:lstStyle/>
                    <a:p>
                      <a:r>
                        <a:rPr lang="en-US" sz="3300" dirty="0">
                          <a:effectLst/>
                        </a:rPr>
                        <a:t>22.99</a:t>
                      </a:r>
                    </a:p>
                  </a:txBody>
                  <a:tcPr marL="192088" marR="192088" marT="139700" marB="139700" anchor="ctr"/>
                </a:tc>
                <a:extLst>
                  <a:ext uri="{0D108BD9-81ED-4DB2-BD59-A6C34878D82A}">
                    <a16:rowId xmlns:a16="http://schemas.microsoft.com/office/drawing/2014/main" val="3438224844"/>
                  </a:ext>
                </a:extLst>
              </a:tr>
              <a:tr h="818896">
                <a:tc>
                  <a:txBody>
                    <a:bodyPr/>
                    <a:lstStyle/>
                    <a:p>
                      <a:r>
                        <a:rPr lang="en-US" sz="3300">
                          <a:effectLst/>
                        </a:rPr>
                        <a:t>Potassium</a:t>
                      </a:r>
                    </a:p>
                  </a:txBody>
                  <a:tcPr marL="192088" marR="192088" marT="139700" marB="139700" anchor="ctr"/>
                </a:tc>
                <a:tc>
                  <a:txBody>
                    <a:bodyPr/>
                    <a:lstStyle/>
                    <a:p>
                      <a:r>
                        <a:rPr lang="en-US" sz="3300" dirty="0">
                          <a:effectLst/>
                        </a:rPr>
                        <a:t>39.1</a:t>
                      </a:r>
                    </a:p>
                  </a:txBody>
                  <a:tcPr marL="192088" marR="192088" marT="139700" marB="139700" anchor="ctr"/>
                </a:tc>
                <a:extLst>
                  <a:ext uri="{0D108BD9-81ED-4DB2-BD59-A6C34878D82A}">
                    <a16:rowId xmlns:a16="http://schemas.microsoft.com/office/drawing/2014/main" val="928634648"/>
                  </a:ext>
                </a:extLst>
              </a:tr>
            </a:tbl>
          </a:graphicData>
        </a:graphic>
      </p:graphicFrame>
    </p:spTree>
    <p:extLst>
      <p:ext uri="{BB962C8B-B14F-4D97-AF65-F5344CB8AC3E}">
        <p14:creationId xmlns:p14="http://schemas.microsoft.com/office/powerpoint/2010/main" val="282402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Rectangle 3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EC7EC1AE-0BB4-4E37-9D15-86BF4337DB09}"/>
              </a:ext>
            </a:extLst>
          </p:cNvPr>
          <p:cNvSpPr>
            <a:spLocks noGrp="1"/>
          </p:cNvSpPr>
          <p:nvPr>
            <p:ph type="title"/>
          </p:nvPr>
        </p:nvSpPr>
        <p:spPr>
          <a:xfrm>
            <a:off x="526073" y="489439"/>
            <a:ext cx="11139854" cy="930447"/>
          </a:xfrm>
          <a:prstGeom prst="ellipse">
            <a:avLst/>
          </a:prstGeom>
        </p:spPr>
        <p:txBody>
          <a:bodyPr vert="horz" lIns="91440" tIns="45720" rIns="91440" bIns="45720" rtlCol="0" anchor="b">
            <a:normAutofit fontScale="90000"/>
          </a:bodyPr>
          <a:lstStyle/>
          <a:p>
            <a:pPr algn="ctr"/>
            <a:r>
              <a:rPr lang="en-US" sz="1400" b="1" kern="1200">
                <a:solidFill>
                  <a:schemeClr val="bg1"/>
                </a:solidFill>
                <a:latin typeface="+mj-lt"/>
                <a:ea typeface="+mj-ea"/>
                <a:cs typeface="+mj-cs"/>
              </a:rPr>
              <a:t>Triad 2</a:t>
            </a:r>
            <a:br>
              <a:rPr lang="en-US" sz="1400" kern="1200">
                <a:solidFill>
                  <a:schemeClr val="bg1"/>
                </a:solidFill>
                <a:latin typeface="+mj-lt"/>
                <a:ea typeface="+mj-ea"/>
                <a:cs typeface="+mj-cs"/>
              </a:rPr>
            </a:br>
            <a:r>
              <a:rPr lang="en-US" sz="1400" kern="1200">
                <a:solidFill>
                  <a:schemeClr val="bg1"/>
                </a:solidFill>
                <a:latin typeface="+mj-lt"/>
                <a:ea typeface="+mj-ea"/>
                <a:cs typeface="+mj-cs"/>
              </a:rPr>
              <a:t>As mentioned earlier, calcium, barium, and strontium formed another one of Dobereiner’s triads</a:t>
            </a:r>
            <a:br>
              <a:rPr lang="en-US" sz="1400" kern="1200">
                <a:solidFill>
                  <a:schemeClr val="bg1"/>
                </a:solidFill>
                <a:latin typeface="+mj-lt"/>
                <a:ea typeface="+mj-ea"/>
                <a:cs typeface="+mj-cs"/>
              </a:rPr>
            </a:br>
            <a:r>
              <a:rPr lang="en-US" sz="1400" kern="1200">
                <a:solidFill>
                  <a:schemeClr val="bg1"/>
                </a:solidFill>
                <a:latin typeface="+mj-lt"/>
                <a:ea typeface="+mj-ea"/>
                <a:cs typeface="+mj-cs"/>
              </a:rPr>
              <a:t>The mean of the masses of barium and calcium corresponds to 88.7.</a:t>
            </a:r>
          </a:p>
        </p:txBody>
      </p:sp>
      <p:cxnSp>
        <p:nvCxnSpPr>
          <p:cNvPr id="41" name="Straight Connector 3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3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AA072E3A-F25D-4FD2-8B97-9F37EC3971FB}"/>
              </a:ext>
            </a:extLst>
          </p:cNvPr>
          <p:cNvSpPr>
            <a:spLocks noChangeArrowheads="1"/>
          </p:cNvSpPr>
          <p:nvPr/>
        </p:nvSpPr>
        <p:spPr bwMode="auto">
          <a:xfrm>
            <a:off x="2781300" y="3164258"/>
            <a:ext cx="219932" cy="4247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9331" rIns="9144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rgbClr val="333333"/>
                </a:solidFill>
                <a:effectLst/>
                <a:latin typeface="Roboto"/>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1" name="Content Placeholder 17">
            <a:extLst>
              <a:ext uri="{FF2B5EF4-FFF2-40B4-BE49-F238E27FC236}">
                <a16:creationId xmlns:a16="http://schemas.microsoft.com/office/drawing/2014/main" id="{DC47DB49-16B4-4D66-94D3-8F1F0944AA52}"/>
              </a:ext>
            </a:extLst>
          </p:cNvPr>
          <p:cNvGraphicFramePr>
            <a:graphicFrameLocks/>
          </p:cNvGraphicFramePr>
          <p:nvPr>
            <p:extLst>
              <p:ext uri="{D42A27DB-BD31-4B8C-83A1-F6EECF244321}">
                <p14:modId xmlns:p14="http://schemas.microsoft.com/office/powerpoint/2010/main" val="3717223839"/>
              </p:ext>
            </p:extLst>
          </p:nvPr>
        </p:nvGraphicFramePr>
        <p:xfrm>
          <a:off x="320040" y="2795550"/>
          <a:ext cx="11496822" cy="3261620"/>
        </p:xfrm>
        <a:graphic>
          <a:graphicData uri="http://schemas.openxmlformats.org/drawingml/2006/table">
            <a:tbl>
              <a:tblPr firstRow="1" bandRow="1">
                <a:tableStyleId>{9D7B26C5-4107-4FEC-AEDC-1716B250A1EF}</a:tableStyleId>
              </a:tblPr>
              <a:tblGrid>
                <a:gridCol w="4853601">
                  <a:extLst>
                    <a:ext uri="{9D8B030D-6E8A-4147-A177-3AD203B41FA5}">
                      <a16:colId xmlns:a16="http://schemas.microsoft.com/office/drawing/2014/main" val="2184266369"/>
                    </a:ext>
                  </a:extLst>
                </a:gridCol>
                <a:gridCol w="6643221">
                  <a:extLst>
                    <a:ext uri="{9D8B030D-6E8A-4147-A177-3AD203B41FA5}">
                      <a16:colId xmlns:a16="http://schemas.microsoft.com/office/drawing/2014/main" val="1283348347"/>
                    </a:ext>
                  </a:extLst>
                </a:gridCol>
              </a:tblGrid>
              <a:tr h="815405">
                <a:tc>
                  <a:txBody>
                    <a:bodyPr/>
                    <a:lstStyle/>
                    <a:p>
                      <a:r>
                        <a:rPr lang="en-US" sz="3300" b="1">
                          <a:effectLst/>
                        </a:rPr>
                        <a:t>Triad</a:t>
                      </a:r>
                      <a:endParaRPr lang="en-US" sz="3300">
                        <a:effectLst/>
                      </a:endParaRPr>
                    </a:p>
                  </a:txBody>
                  <a:tcPr marL="187509" marR="187509" marT="136371" marB="136371" anchor="ctr"/>
                </a:tc>
                <a:tc>
                  <a:txBody>
                    <a:bodyPr/>
                    <a:lstStyle/>
                    <a:p>
                      <a:r>
                        <a:rPr lang="en-US" sz="3300" b="1">
                          <a:effectLst/>
                        </a:rPr>
                        <a:t>Atomic Masses</a:t>
                      </a:r>
                      <a:endParaRPr lang="en-US" sz="3300">
                        <a:effectLst/>
                      </a:endParaRPr>
                    </a:p>
                  </a:txBody>
                  <a:tcPr marL="187509" marR="187509" marT="136371" marB="136371" anchor="ctr"/>
                </a:tc>
                <a:extLst>
                  <a:ext uri="{0D108BD9-81ED-4DB2-BD59-A6C34878D82A}">
                    <a16:rowId xmlns:a16="http://schemas.microsoft.com/office/drawing/2014/main" val="1700034144"/>
                  </a:ext>
                </a:extLst>
              </a:tr>
              <a:tr h="815405">
                <a:tc>
                  <a:txBody>
                    <a:bodyPr/>
                    <a:lstStyle/>
                    <a:p>
                      <a:r>
                        <a:rPr lang="en-US" sz="3300">
                          <a:effectLst/>
                        </a:rPr>
                        <a:t>Calcium</a:t>
                      </a:r>
                    </a:p>
                  </a:txBody>
                  <a:tcPr marL="187509" marR="187509" marT="136371" marB="136371" anchor="ctr"/>
                </a:tc>
                <a:tc>
                  <a:txBody>
                    <a:bodyPr/>
                    <a:lstStyle/>
                    <a:p>
                      <a:r>
                        <a:rPr lang="en-US" sz="3300">
                          <a:effectLst/>
                        </a:rPr>
                        <a:t>40.1</a:t>
                      </a:r>
                    </a:p>
                  </a:txBody>
                  <a:tcPr marL="187509" marR="187509" marT="136371" marB="136371" anchor="ctr"/>
                </a:tc>
                <a:extLst>
                  <a:ext uri="{0D108BD9-81ED-4DB2-BD59-A6C34878D82A}">
                    <a16:rowId xmlns:a16="http://schemas.microsoft.com/office/drawing/2014/main" val="3975283351"/>
                  </a:ext>
                </a:extLst>
              </a:tr>
              <a:tr h="815405">
                <a:tc>
                  <a:txBody>
                    <a:bodyPr/>
                    <a:lstStyle/>
                    <a:p>
                      <a:r>
                        <a:rPr lang="en-US" sz="3300">
                          <a:effectLst/>
                        </a:rPr>
                        <a:t>Strontium</a:t>
                      </a:r>
                    </a:p>
                  </a:txBody>
                  <a:tcPr marL="187509" marR="187509" marT="136371" marB="136371" anchor="ctr"/>
                </a:tc>
                <a:tc>
                  <a:txBody>
                    <a:bodyPr/>
                    <a:lstStyle/>
                    <a:p>
                      <a:r>
                        <a:rPr lang="en-US" sz="3300">
                          <a:effectLst/>
                        </a:rPr>
                        <a:t>87.6</a:t>
                      </a:r>
                    </a:p>
                  </a:txBody>
                  <a:tcPr marL="187509" marR="187509" marT="136371" marB="136371" anchor="ctr"/>
                </a:tc>
                <a:extLst>
                  <a:ext uri="{0D108BD9-81ED-4DB2-BD59-A6C34878D82A}">
                    <a16:rowId xmlns:a16="http://schemas.microsoft.com/office/drawing/2014/main" val="3759408726"/>
                  </a:ext>
                </a:extLst>
              </a:tr>
              <a:tr h="815405">
                <a:tc>
                  <a:txBody>
                    <a:bodyPr/>
                    <a:lstStyle/>
                    <a:p>
                      <a:r>
                        <a:rPr lang="en-US" sz="3300">
                          <a:effectLst/>
                        </a:rPr>
                        <a:t>Barium</a:t>
                      </a:r>
                    </a:p>
                  </a:txBody>
                  <a:tcPr marL="187509" marR="187509" marT="136371" marB="136371" anchor="ctr"/>
                </a:tc>
                <a:tc>
                  <a:txBody>
                    <a:bodyPr/>
                    <a:lstStyle/>
                    <a:p>
                      <a:r>
                        <a:rPr lang="en-US" sz="3300">
                          <a:effectLst/>
                        </a:rPr>
                        <a:t>137.3</a:t>
                      </a:r>
                    </a:p>
                  </a:txBody>
                  <a:tcPr marL="187509" marR="187509" marT="136371" marB="136371" anchor="ctr"/>
                </a:tc>
                <a:extLst>
                  <a:ext uri="{0D108BD9-81ED-4DB2-BD59-A6C34878D82A}">
                    <a16:rowId xmlns:a16="http://schemas.microsoft.com/office/drawing/2014/main" val="4222147209"/>
                  </a:ext>
                </a:extLst>
              </a:tr>
            </a:tbl>
          </a:graphicData>
        </a:graphic>
      </p:graphicFrame>
    </p:spTree>
    <p:extLst>
      <p:ext uri="{BB962C8B-B14F-4D97-AF65-F5344CB8AC3E}">
        <p14:creationId xmlns:p14="http://schemas.microsoft.com/office/powerpoint/2010/main" val="326508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90B360-599F-4BBA-9EDC-C702E7DC984C}"/>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lvl="0" algn="ctr" eaLnBrk="0" fontAlgn="base" hangingPunct="0">
              <a:spcAft>
                <a:spcPct val="0"/>
              </a:spcAft>
            </a:pPr>
            <a:br>
              <a:rPr lang="en-US" altLang="en-US" sz="1200">
                <a:solidFill>
                  <a:srgbClr val="FFFFFF"/>
                </a:solidFill>
                <a:latin typeface="Roboto"/>
              </a:rPr>
            </a:br>
            <a:r>
              <a:rPr lang="en-US" altLang="en-US" sz="1200">
                <a:solidFill>
                  <a:srgbClr val="FFFFFF"/>
                </a:solidFill>
                <a:latin typeface="Roboto"/>
              </a:rPr>
              <a:t>Triad 3</a:t>
            </a:r>
            <a:br>
              <a:rPr lang="en-US" altLang="en-US" sz="1200">
                <a:solidFill>
                  <a:srgbClr val="FFFFFF"/>
                </a:solidFill>
                <a:latin typeface="Roboto"/>
              </a:rPr>
            </a:br>
            <a:r>
              <a:rPr lang="en-US" altLang="en-US" sz="1200">
                <a:solidFill>
                  <a:srgbClr val="FFFFFF"/>
                </a:solidFill>
                <a:latin typeface="Roboto"/>
              </a:rPr>
              <a:t>The </a:t>
            </a:r>
            <a:r>
              <a:rPr lang="en-US" altLang="en-US" sz="1200">
                <a:solidFill>
                  <a:srgbClr val="FFFFFF"/>
                </a:solidFill>
                <a:latin typeface="Roboto"/>
                <a:hlinkClick r:id="rId2"/>
              </a:rPr>
              <a:t>halogens</a:t>
            </a:r>
            <a:r>
              <a:rPr lang="en-US" altLang="en-US" sz="1200">
                <a:solidFill>
                  <a:srgbClr val="FFFFFF"/>
                </a:solidFill>
                <a:latin typeface="Roboto"/>
              </a:rPr>
              <a:t> chlorine, bromine, and iodine constituted one of the triads.</a:t>
            </a:r>
            <a:br>
              <a:rPr kumimoji="0" lang="en-US" altLang="en-US" sz="1200" b="0" i="0" u="none" strike="noStrike" cap="none" normalizeH="0" baseline="0">
                <a:ln>
                  <a:noFill/>
                </a:ln>
                <a:solidFill>
                  <a:srgbClr val="FFFFFF"/>
                </a:solidFill>
                <a:effectLst/>
              </a:rPr>
            </a:br>
            <a:r>
              <a:rPr lang="en-US" altLang="en-US" sz="1200">
                <a:solidFill>
                  <a:srgbClr val="FFFFFF"/>
                </a:solidFill>
                <a:latin typeface="Roboto"/>
              </a:rPr>
              <a:t>The mean value of the atomic masses of chlorine and iodine is 81.1</a:t>
            </a:r>
            <a:br>
              <a:rPr kumimoji="0" lang="en-US" altLang="en-US" sz="1200" b="0" i="0" u="none" strike="noStrike" cap="none" normalizeH="0" baseline="0">
                <a:ln>
                  <a:noFill/>
                </a:ln>
                <a:solidFill>
                  <a:srgbClr val="FFFFFF"/>
                </a:solidFill>
                <a:effectLst/>
                <a:latin typeface="Arial" panose="020B0604020202020204" pitchFamily="34" charset="0"/>
              </a:rPr>
            </a:br>
            <a:endParaRPr lang="en-US" sz="1200">
              <a:solidFill>
                <a:srgbClr val="FFFFFF"/>
              </a:solidFill>
            </a:endParaRPr>
          </a:p>
        </p:txBody>
      </p:sp>
      <p:sp>
        <p:nvSpPr>
          <p:cNvPr id="10" name="Content Placeholder 9">
            <a:extLst>
              <a:ext uri="{FF2B5EF4-FFF2-40B4-BE49-F238E27FC236}">
                <a16:creationId xmlns:a16="http://schemas.microsoft.com/office/drawing/2014/main" id="{AD59DF9D-BE1B-4095-AB93-EC9202D3B047}"/>
              </a:ext>
            </a:extLst>
          </p:cNvPr>
          <p:cNvSpPr>
            <a:spLocks noGrp="1"/>
          </p:cNvSpPr>
          <p:nvPr>
            <p:ph idx="1"/>
          </p:nvPr>
        </p:nvSpPr>
        <p:spPr>
          <a:xfrm>
            <a:off x="4038600" y="4884873"/>
            <a:ext cx="7188199" cy="1292090"/>
          </a:xfrm>
        </p:spPr>
        <p:txBody>
          <a:bodyPr>
            <a:normAutofit/>
          </a:bodyPr>
          <a:lstStyle/>
          <a:p>
            <a:endParaRPr lang="en-US" sz="1800"/>
          </a:p>
        </p:txBody>
      </p:sp>
      <p:sp>
        <p:nvSpPr>
          <p:cNvPr id="5" name="Rectangle 1">
            <a:extLst>
              <a:ext uri="{FF2B5EF4-FFF2-40B4-BE49-F238E27FC236}">
                <a16:creationId xmlns:a16="http://schemas.microsoft.com/office/drawing/2014/main" id="{CE6115FF-6BEC-4A79-9326-D70D11434F09}"/>
              </a:ext>
            </a:extLst>
          </p:cNvPr>
          <p:cNvSpPr>
            <a:spLocks noChangeArrowheads="1"/>
          </p:cNvSpPr>
          <p:nvPr/>
        </p:nvSpPr>
        <p:spPr bwMode="auto">
          <a:xfrm>
            <a:off x="0" y="-45310"/>
            <a:ext cx="184731" cy="547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9331" rIns="9144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Content Placeholder 3">
            <a:extLst>
              <a:ext uri="{FF2B5EF4-FFF2-40B4-BE49-F238E27FC236}">
                <a16:creationId xmlns:a16="http://schemas.microsoft.com/office/drawing/2014/main" id="{629277D7-0C9A-4910-873D-57294E191377}"/>
              </a:ext>
            </a:extLst>
          </p:cNvPr>
          <p:cNvGraphicFramePr>
            <a:graphicFrameLocks/>
          </p:cNvGraphicFramePr>
          <p:nvPr/>
        </p:nvGraphicFramePr>
        <p:xfrm>
          <a:off x="4038600" y="1424042"/>
          <a:ext cx="7188199" cy="2869660"/>
        </p:xfrm>
        <a:graphic>
          <a:graphicData uri="http://schemas.openxmlformats.org/drawingml/2006/table">
            <a:tbl>
              <a:tblPr firstRow="1" bandRow="1"/>
              <a:tblGrid>
                <a:gridCol w="2807600">
                  <a:extLst>
                    <a:ext uri="{9D8B030D-6E8A-4147-A177-3AD203B41FA5}">
                      <a16:colId xmlns:a16="http://schemas.microsoft.com/office/drawing/2014/main" val="3783624602"/>
                    </a:ext>
                  </a:extLst>
                </a:gridCol>
                <a:gridCol w="4380599">
                  <a:extLst>
                    <a:ext uri="{9D8B030D-6E8A-4147-A177-3AD203B41FA5}">
                      <a16:colId xmlns:a16="http://schemas.microsoft.com/office/drawing/2014/main" val="2096954773"/>
                    </a:ext>
                  </a:extLst>
                </a:gridCol>
              </a:tblGrid>
              <a:tr h="717415">
                <a:tc>
                  <a:txBody>
                    <a:bodyPr/>
                    <a:lstStyle/>
                    <a:p>
                      <a:r>
                        <a:rPr lang="en-US" sz="2800" b="1">
                          <a:effectLst/>
                        </a:rPr>
                        <a:t>Triad</a:t>
                      </a:r>
                      <a:endParaRPr lang="en-US" sz="2800">
                        <a:effectLst/>
                      </a:endParaRP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2800" b="1">
                          <a:effectLst/>
                        </a:rPr>
                        <a:t>Atomic Masses</a:t>
                      </a:r>
                      <a:endParaRPr lang="en-US" sz="2800">
                        <a:effectLst/>
                      </a:endParaRP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08966560"/>
                  </a:ext>
                </a:extLst>
              </a:tr>
              <a:tr h="717415">
                <a:tc>
                  <a:txBody>
                    <a:bodyPr/>
                    <a:lstStyle/>
                    <a:p>
                      <a:r>
                        <a:rPr lang="en-US" sz="2800">
                          <a:effectLst/>
                        </a:rPr>
                        <a:t>Chlorine</a:t>
                      </a: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2800">
                          <a:effectLst/>
                        </a:rPr>
                        <a:t>35.4</a:t>
                      </a: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14042216"/>
                  </a:ext>
                </a:extLst>
              </a:tr>
              <a:tr h="717415">
                <a:tc>
                  <a:txBody>
                    <a:bodyPr/>
                    <a:lstStyle/>
                    <a:p>
                      <a:r>
                        <a:rPr lang="en-US" sz="2800">
                          <a:effectLst/>
                        </a:rPr>
                        <a:t>Bromine</a:t>
                      </a: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2800">
                          <a:effectLst/>
                        </a:rPr>
                        <a:t>79.9</a:t>
                      </a: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74533897"/>
                  </a:ext>
                </a:extLst>
              </a:tr>
              <a:tr h="717415">
                <a:tc>
                  <a:txBody>
                    <a:bodyPr/>
                    <a:lstStyle/>
                    <a:p>
                      <a:r>
                        <a:rPr lang="en-US" sz="2800">
                          <a:effectLst/>
                        </a:rPr>
                        <a:t>Iodine</a:t>
                      </a: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2800">
                          <a:effectLst/>
                        </a:rPr>
                        <a:t>126.9</a:t>
                      </a:r>
                    </a:p>
                  </a:txBody>
                  <a:tcPr marL="162244" marR="162244" marT="117996" marB="11799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13126814"/>
                  </a:ext>
                </a:extLst>
              </a:tr>
            </a:tbl>
          </a:graphicData>
        </a:graphic>
      </p:graphicFrame>
    </p:spTree>
    <p:extLst>
      <p:ext uri="{BB962C8B-B14F-4D97-AF65-F5344CB8AC3E}">
        <p14:creationId xmlns:p14="http://schemas.microsoft.com/office/powerpoint/2010/main" val="338795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1717F-340A-4AC5-B29B-B76EA32C5BAD}"/>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1800">
                <a:solidFill>
                  <a:srgbClr val="FFFFFF"/>
                </a:solidFill>
              </a:rPr>
              <a:t>Triad 4</a:t>
            </a:r>
            <a:br>
              <a:rPr lang="en-US" sz="1800">
                <a:solidFill>
                  <a:srgbClr val="FFFFFF"/>
                </a:solidFill>
              </a:rPr>
            </a:br>
            <a:r>
              <a:rPr lang="en-US" sz="1800">
                <a:solidFill>
                  <a:srgbClr val="FFFFFF"/>
                </a:solidFill>
              </a:rPr>
              <a:t>The fourth triad was formed by the elements sulfur, selenium, and tellurium.</a:t>
            </a:r>
            <a:br>
              <a:rPr lang="en-US" sz="1800">
                <a:solidFill>
                  <a:srgbClr val="FFFFFF"/>
                </a:solidFill>
              </a:rPr>
            </a:br>
            <a:endParaRPr lang="en-US" sz="1800">
              <a:solidFill>
                <a:srgbClr val="FFFFFF"/>
              </a:solidFill>
            </a:endParaRPr>
          </a:p>
        </p:txBody>
      </p:sp>
      <p:sp>
        <p:nvSpPr>
          <p:cNvPr id="3" name="Content Placeholder 2">
            <a:extLst>
              <a:ext uri="{FF2B5EF4-FFF2-40B4-BE49-F238E27FC236}">
                <a16:creationId xmlns:a16="http://schemas.microsoft.com/office/drawing/2014/main" id="{7ACE878F-9FF6-4814-9615-85F178CA7968}"/>
              </a:ext>
            </a:extLst>
          </p:cNvPr>
          <p:cNvSpPr>
            <a:spLocks noGrp="1"/>
          </p:cNvSpPr>
          <p:nvPr>
            <p:ph idx="1"/>
          </p:nvPr>
        </p:nvSpPr>
        <p:spPr>
          <a:xfrm>
            <a:off x="4038600" y="4884873"/>
            <a:ext cx="7188199" cy="1292090"/>
          </a:xfrm>
        </p:spPr>
        <p:txBody>
          <a:bodyPr>
            <a:normAutofit lnSpcReduction="10000"/>
          </a:bodyPr>
          <a:lstStyle/>
          <a:p>
            <a:pPr marL="0" indent="0">
              <a:buNone/>
            </a:pPr>
            <a:endParaRPr lang="en-US" sz="500"/>
          </a:p>
          <a:p>
            <a:pPr marL="0" indent="0">
              <a:buNone/>
            </a:pPr>
            <a:endParaRPr lang="en-US" sz="500"/>
          </a:p>
          <a:p>
            <a:pPr marL="0" indent="0">
              <a:buNone/>
            </a:pPr>
            <a:endParaRPr lang="en-US" sz="500"/>
          </a:p>
          <a:p>
            <a:pPr marL="0" indent="0">
              <a:buNone/>
            </a:pPr>
            <a:endParaRPr lang="en-US" sz="500"/>
          </a:p>
          <a:p>
            <a:pPr marL="0" indent="0">
              <a:buNone/>
            </a:pPr>
            <a:endParaRPr lang="en-US" sz="500"/>
          </a:p>
          <a:p>
            <a:pPr marL="0" indent="0">
              <a:buNone/>
            </a:pPr>
            <a:endParaRPr lang="en-US" sz="500"/>
          </a:p>
          <a:p>
            <a:pPr marL="0" indent="0">
              <a:buNone/>
            </a:pPr>
            <a:r>
              <a:rPr lang="en-US" sz="500"/>
              <a:t>The arithmetic mean of the masses of the first and third elements in this triad corresponds to 79.85.</a:t>
            </a:r>
          </a:p>
        </p:txBody>
      </p:sp>
      <p:graphicFrame>
        <p:nvGraphicFramePr>
          <p:cNvPr id="4" name="Table 3">
            <a:extLst>
              <a:ext uri="{FF2B5EF4-FFF2-40B4-BE49-F238E27FC236}">
                <a16:creationId xmlns:a16="http://schemas.microsoft.com/office/drawing/2014/main" id="{946330E4-9F39-4F08-9BE1-9860CDD0F2E3}"/>
              </a:ext>
            </a:extLst>
          </p:cNvPr>
          <p:cNvGraphicFramePr>
            <a:graphicFrameLocks noGrp="1"/>
          </p:cNvGraphicFramePr>
          <p:nvPr>
            <p:extLst>
              <p:ext uri="{D42A27DB-BD31-4B8C-83A1-F6EECF244321}">
                <p14:modId xmlns:p14="http://schemas.microsoft.com/office/powerpoint/2010/main" val="1635855553"/>
              </p:ext>
            </p:extLst>
          </p:nvPr>
        </p:nvGraphicFramePr>
        <p:xfrm>
          <a:off x="4038600" y="1460803"/>
          <a:ext cx="7188200" cy="2796140"/>
        </p:xfrm>
        <a:graphic>
          <a:graphicData uri="http://schemas.openxmlformats.org/drawingml/2006/table">
            <a:tbl>
              <a:tblPr firstRow="1" bandRow="1">
                <a:tableStyleId>{9D7B26C5-4107-4FEC-AEDC-1716B250A1EF}</a:tableStyleId>
              </a:tblPr>
              <a:tblGrid>
                <a:gridCol w="2919834">
                  <a:extLst>
                    <a:ext uri="{9D8B030D-6E8A-4147-A177-3AD203B41FA5}">
                      <a16:colId xmlns:a16="http://schemas.microsoft.com/office/drawing/2014/main" val="2575196419"/>
                    </a:ext>
                  </a:extLst>
                </a:gridCol>
                <a:gridCol w="4268366">
                  <a:extLst>
                    <a:ext uri="{9D8B030D-6E8A-4147-A177-3AD203B41FA5}">
                      <a16:colId xmlns:a16="http://schemas.microsoft.com/office/drawing/2014/main" val="79767848"/>
                    </a:ext>
                  </a:extLst>
                </a:gridCol>
              </a:tblGrid>
              <a:tr h="699035">
                <a:tc>
                  <a:txBody>
                    <a:bodyPr/>
                    <a:lstStyle/>
                    <a:p>
                      <a:r>
                        <a:rPr lang="en-US" sz="2700" b="1">
                          <a:effectLst/>
                        </a:rPr>
                        <a:t>Triad</a:t>
                      </a:r>
                      <a:endParaRPr lang="en-US" sz="2700">
                        <a:effectLst/>
                      </a:endParaRPr>
                    </a:p>
                  </a:txBody>
                  <a:tcPr marL="158088" marR="158088" marT="114973" marB="114973" anchor="ctr"/>
                </a:tc>
                <a:tc>
                  <a:txBody>
                    <a:bodyPr/>
                    <a:lstStyle/>
                    <a:p>
                      <a:r>
                        <a:rPr lang="en-US" sz="2700" b="1">
                          <a:effectLst/>
                        </a:rPr>
                        <a:t>Atomic Masses</a:t>
                      </a:r>
                      <a:endParaRPr lang="en-US" sz="2700">
                        <a:effectLst/>
                      </a:endParaRPr>
                    </a:p>
                  </a:txBody>
                  <a:tcPr marL="158088" marR="158088" marT="114973" marB="114973" anchor="ctr"/>
                </a:tc>
                <a:extLst>
                  <a:ext uri="{0D108BD9-81ED-4DB2-BD59-A6C34878D82A}">
                    <a16:rowId xmlns:a16="http://schemas.microsoft.com/office/drawing/2014/main" val="349526618"/>
                  </a:ext>
                </a:extLst>
              </a:tr>
              <a:tr h="699035">
                <a:tc>
                  <a:txBody>
                    <a:bodyPr/>
                    <a:lstStyle/>
                    <a:p>
                      <a:r>
                        <a:rPr lang="en-US" sz="2700">
                          <a:effectLst/>
                        </a:rPr>
                        <a:t>Sulfur</a:t>
                      </a:r>
                    </a:p>
                  </a:txBody>
                  <a:tcPr marL="158088" marR="158088" marT="114973" marB="114973" anchor="ctr"/>
                </a:tc>
                <a:tc>
                  <a:txBody>
                    <a:bodyPr/>
                    <a:lstStyle/>
                    <a:p>
                      <a:r>
                        <a:rPr lang="en-US" sz="2700">
                          <a:effectLst/>
                        </a:rPr>
                        <a:t>32.1</a:t>
                      </a:r>
                    </a:p>
                  </a:txBody>
                  <a:tcPr marL="158088" marR="158088" marT="114973" marB="114973" anchor="ctr"/>
                </a:tc>
                <a:extLst>
                  <a:ext uri="{0D108BD9-81ED-4DB2-BD59-A6C34878D82A}">
                    <a16:rowId xmlns:a16="http://schemas.microsoft.com/office/drawing/2014/main" val="2748539438"/>
                  </a:ext>
                </a:extLst>
              </a:tr>
              <a:tr h="699035">
                <a:tc>
                  <a:txBody>
                    <a:bodyPr/>
                    <a:lstStyle/>
                    <a:p>
                      <a:r>
                        <a:rPr lang="en-US" sz="2700">
                          <a:effectLst/>
                        </a:rPr>
                        <a:t>Selenium</a:t>
                      </a:r>
                    </a:p>
                  </a:txBody>
                  <a:tcPr marL="158088" marR="158088" marT="114973" marB="114973" anchor="ctr"/>
                </a:tc>
                <a:tc>
                  <a:txBody>
                    <a:bodyPr/>
                    <a:lstStyle/>
                    <a:p>
                      <a:r>
                        <a:rPr lang="en-US" sz="2700">
                          <a:effectLst/>
                        </a:rPr>
                        <a:t>78.9</a:t>
                      </a:r>
                    </a:p>
                  </a:txBody>
                  <a:tcPr marL="158088" marR="158088" marT="114973" marB="114973" anchor="ctr"/>
                </a:tc>
                <a:extLst>
                  <a:ext uri="{0D108BD9-81ED-4DB2-BD59-A6C34878D82A}">
                    <a16:rowId xmlns:a16="http://schemas.microsoft.com/office/drawing/2014/main" val="1765037922"/>
                  </a:ext>
                </a:extLst>
              </a:tr>
              <a:tr h="699035">
                <a:tc>
                  <a:txBody>
                    <a:bodyPr/>
                    <a:lstStyle/>
                    <a:p>
                      <a:r>
                        <a:rPr lang="en-US" sz="2700">
                          <a:effectLst/>
                        </a:rPr>
                        <a:t>Tellurium</a:t>
                      </a:r>
                    </a:p>
                  </a:txBody>
                  <a:tcPr marL="158088" marR="158088" marT="114973" marB="114973" anchor="ctr"/>
                </a:tc>
                <a:tc>
                  <a:txBody>
                    <a:bodyPr/>
                    <a:lstStyle/>
                    <a:p>
                      <a:r>
                        <a:rPr lang="en-US" sz="2700">
                          <a:effectLst/>
                        </a:rPr>
                        <a:t>127.6</a:t>
                      </a:r>
                    </a:p>
                  </a:txBody>
                  <a:tcPr marL="158088" marR="158088" marT="114973" marB="114973" anchor="ctr"/>
                </a:tc>
                <a:extLst>
                  <a:ext uri="{0D108BD9-81ED-4DB2-BD59-A6C34878D82A}">
                    <a16:rowId xmlns:a16="http://schemas.microsoft.com/office/drawing/2014/main" val="2626054334"/>
                  </a:ext>
                </a:extLst>
              </a:tr>
            </a:tbl>
          </a:graphicData>
        </a:graphic>
      </p:graphicFrame>
    </p:spTree>
    <p:extLst>
      <p:ext uri="{BB962C8B-B14F-4D97-AF65-F5344CB8AC3E}">
        <p14:creationId xmlns:p14="http://schemas.microsoft.com/office/powerpoint/2010/main" val="143947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D06E46-0235-4245-89C9-9B5045E99BD2}"/>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1800" dirty="0">
                <a:solidFill>
                  <a:srgbClr val="FFFFFF"/>
                </a:solidFill>
              </a:rPr>
              <a:t>Triad 5</a:t>
            </a:r>
            <a:br>
              <a:rPr lang="en-US" sz="1800" dirty="0">
                <a:solidFill>
                  <a:srgbClr val="FFFFFF"/>
                </a:solidFill>
              </a:rPr>
            </a:br>
            <a:r>
              <a:rPr lang="en-US" sz="1800" dirty="0">
                <a:solidFill>
                  <a:srgbClr val="FFFFFF"/>
                </a:solidFill>
              </a:rPr>
              <a:t>Iron, cobalt, and nickel constituted the last of Dobereiner’s triads.</a:t>
            </a:r>
            <a:br>
              <a:rPr lang="en-US" sz="1800" dirty="0">
                <a:solidFill>
                  <a:srgbClr val="FFFFFF"/>
                </a:solidFill>
              </a:rPr>
            </a:br>
            <a:endParaRPr lang="en-US" sz="1800" dirty="0">
              <a:solidFill>
                <a:srgbClr val="FFFFFF"/>
              </a:solidFill>
            </a:endParaRPr>
          </a:p>
        </p:txBody>
      </p:sp>
      <p:sp>
        <p:nvSpPr>
          <p:cNvPr id="3" name="Content Placeholder 2">
            <a:extLst>
              <a:ext uri="{FF2B5EF4-FFF2-40B4-BE49-F238E27FC236}">
                <a16:creationId xmlns:a16="http://schemas.microsoft.com/office/drawing/2014/main" id="{FCC90EBA-BCE1-4492-8030-AE4A21636838}"/>
              </a:ext>
            </a:extLst>
          </p:cNvPr>
          <p:cNvSpPr>
            <a:spLocks noGrp="1"/>
          </p:cNvSpPr>
          <p:nvPr>
            <p:ph idx="1"/>
          </p:nvPr>
        </p:nvSpPr>
        <p:spPr>
          <a:xfrm>
            <a:off x="4038600" y="4884873"/>
            <a:ext cx="7188199" cy="1292090"/>
          </a:xfrm>
        </p:spPr>
        <p:txBody>
          <a:bodyPr>
            <a:normAutofit fontScale="62500" lnSpcReduction="20000"/>
          </a:bodyPr>
          <a:lstStyle/>
          <a:p>
            <a:pPr marL="0" indent="0">
              <a:buNone/>
            </a:pPr>
            <a:endParaRPr lang="en-US" sz="500"/>
          </a:p>
          <a:p>
            <a:pPr marL="0" indent="0">
              <a:buNone/>
            </a:pPr>
            <a:endParaRPr lang="en-US" sz="500"/>
          </a:p>
          <a:p>
            <a:pPr marL="0" indent="0">
              <a:buNone/>
            </a:pPr>
            <a:endParaRPr lang="en-US" sz="500"/>
          </a:p>
          <a:p>
            <a:pPr marL="0" indent="0">
              <a:buNone/>
            </a:pPr>
            <a:endParaRPr lang="en-US" sz="500"/>
          </a:p>
          <a:p>
            <a:pPr marL="0" indent="0">
              <a:buNone/>
            </a:pPr>
            <a:endParaRPr lang="en-US" sz="500"/>
          </a:p>
          <a:p>
            <a:pPr marL="0" indent="0">
              <a:buNone/>
            </a:pPr>
            <a:endParaRPr lang="en-US" sz="500"/>
          </a:p>
          <a:p>
            <a:pPr marL="0" indent="0">
              <a:buNone/>
            </a:pPr>
            <a:endParaRPr lang="en-US" sz="500"/>
          </a:p>
          <a:p>
            <a:pPr marL="0" indent="0">
              <a:buNone/>
            </a:pPr>
            <a:r>
              <a:rPr lang="en-US" sz="500"/>
              <a:t>However, the mean of the atomic masses of iron and nickel corresponds to 57.3.</a:t>
            </a:r>
          </a:p>
        </p:txBody>
      </p:sp>
      <p:graphicFrame>
        <p:nvGraphicFramePr>
          <p:cNvPr id="4" name="Table 3">
            <a:extLst>
              <a:ext uri="{FF2B5EF4-FFF2-40B4-BE49-F238E27FC236}">
                <a16:creationId xmlns:a16="http://schemas.microsoft.com/office/drawing/2014/main" id="{DFD756C9-AA21-448B-80A0-047CAD9402BB}"/>
              </a:ext>
            </a:extLst>
          </p:cNvPr>
          <p:cNvGraphicFramePr>
            <a:graphicFrameLocks noGrp="1"/>
          </p:cNvGraphicFramePr>
          <p:nvPr>
            <p:extLst>
              <p:ext uri="{D42A27DB-BD31-4B8C-83A1-F6EECF244321}">
                <p14:modId xmlns:p14="http://schemas.microsoft.com/office/powerpoint/2010/main" val="2282061709"/>
              </p:ext>
            </p:extLst>
          </p:nvPr>
        </p:nvGraphicFramePr>
        <p:xfrm>
          <a:off x="4038600" y="1323195"/>
          <a:ext cx="7188198" cy="3071356"/>
        </p:xfrm>
        <a:graphic>
          <a:graphicData uri="http://schemas.openxmlformats.org/drawingml/2006/table">
            <a:tbl>
              <a:tblPr firstRow="1" bandRow="1">
                <a:tableStyleId>{69012ECD-51FC-41F1-AA8D-1B2483CD663E}</a:tableStyleId>
              </a:tblPr>
              <a:tblGrid>
                <a:gridCol w="2499710">
                  <a:extLst>
                    <a:ext uri="{9D8B030D-6E8A-4147-A177-3AD203B41FA5}">
                      <a16:colId xmlns:a16="http://schemas.microsoft.com/office/drawing/2014/main" val="3282857288"/>
                    </a:ext>
                  </a:extLst>
                </a:gridCol>
                <a:gridCol w="4688488">
                  <a:extLst>
                    <a:ext uri="{9D8B030D-6E8A-4147-A177-3AD203B41FA5}">
                      <a16:colId xmlns:a16="http://schemas.microsoft.com/office/drawing/2014/main" val="3132190081"/>
                    </a:ext>
                  </a:extLst>
                </a:gridCol>
              </a:tblGrid>
              <a:tr h="767839">
                <a:tc>
                  <a:txBody>
                    <a:bodyPr/>
                    <a:lstStyle/>
                    <a:p>
                      <a:r>
                        <a:rPr lang="en-US" sz="3000" b="1">
                          <a:effectLst/>
                        </a:rPr>
                        <a:t>Triad</a:t>
                      </a:r>
                      <a:endParaRPr lang="en-US" sz="3000">
                        <a:effectLst/>
                      </a:endParaRPr>
                    </a:p>
                  </a:txBody>
                  <a:tcPr marL="173648" marR="173648" marT="126289" marB="126289" anchor="ctr"/>
                </a:tc>
                <a:tc>
                  <a:txBody>
                    <a:bodyPr/>
                    <a:lstStyle/>
                    <a:p>
                      <a:r>
                        <a:rPr lang="en-US" sz="3000" b="1">
                          <a:effectLst/>
                        </a:rPr>
                        <a:t>Atomic Masses</a:t>
                      </a:r>
                      <a:endParaRPr lang="en-US" sz="3000">
                        <a:effectLst/>
                      </a:endParaRPr>
                    </a:p>
                  </a:txBody>
                  <a:tcPr marL="173648" marR="173648" marT="126289" marB="126289" anchor="ctr"/>
                </a:tc>
                <a:extLst>
                  <a:ext uri="{0D108BD9-81ED-4DB2-BD59-A6C34878D82A}">
                    <a16:rowId xmlns:a16="http://schemas.microsoft.com/office/drawing/2014/main" val="2871322217"/>
                  </a:ext>
                </a:extLst>
              </a:tr>
              <a:tr h="767839">
                <a:tc>
                  <a:txBody>
                    <a:bodyPr/>
                    <a:lstStyle/>
                    <a:p>
                      <a:r>
                        <a:rPr lang="en-US" sz="3000">
                          <a:effectLst/>
                        </a:rPr>
                        <a:t>Iron</a:t>
                      </a:r>
                    </a:p>
                  </a:txBody>
                  <a:tcPr marL="173648" marR="173648" marT="126289" marB="126289" anchor="ctr"/>
                </a:tc>
                <a:tc>
                  <a:txBody>
                    <a:bodyPr/>
                    <a:lstStyle/>
                    <a:p>
                      <a:r>
                        <a:rPr lang="en-US" sz="3000">
                          <a:effectLst/>
                        </a:rPr>
                        <a:t>55.8</a:t>
                      </a:r>
                    </a:p>
                  </a:txBody>
                  <a:tcPr marL="173648" marR="173648" marT="126289" marB="126289" anchor="ctr"/>
                </a:tc>
                <a:extLst>
                  <a:ext uri="{0D108BD9-81ED-4DB2-BD59-A6C34878D82A}">
                    <a16:rowId xmlns:a16="http://schemas.microsoft.com/office/drawing/2014/main" val="2053748463"/>
                  </a:ext>
                </a:extLst>
              </a:tr>
              <a:tr h="767839">
                <a:tc>
                  <a:txBody>
                    <a:bodyPr/>
                    <a:lstStyle/>
                    <a:p>
                      <a:r>
                        <a:rPr lang="en-US" sz="3000">
                          <a:effectLst/>
                        </a:rPr>
                        <a:t>Cobalt</a:t>
                      </a:r>
                    </a:p>
                  </a:txBody>
                  <a:tcPr marL="173648" marR="173648" marT="126289" marB="126289" anchor="ctr"/>
                </a:tc>
                <a:tc>
                  <a:txBody>
                    <a:bodyPr/>
                    <a:lstStyle/>
                    <a:p>
                      <a:r>
                        <a:rPr lang="en-US" sz="3000">
                          <a:effectLst/>
                        </a:rPr>
                        <a:t>58.9</a:t>
                      </a:r>
                    </a:p>
                  </a:txBody>
                  <a:tcPr marL="173648" marR="173648" marT="126289" marB="126289" anchor="ctr"/>
                </a:tc>
                <a:extLst>
                  <a:ext uri="{0D108BD9-81ED-4DB2-BD59-A6C34878D82A}">
                    <a16:rowId xmlns:a16="http://schemas.microsoft.com/office/drawing/2014/main" val="1606461409"/>
                  </a:ext>
                </a:extLst>
              </a:tr>
              <a:tr h="767839">
                <a:tc>
                  <a:txBody>
                    <a:bodyPr/>
                    <a:lstStyle/>
                    <a:p>
                      <a:r>
                        <a:rPr lang="en-US" sz="3000">
                          <a:effectLst/>
                        </a:rPr>
                        <a:t>Nickel</a:t>
                      </a:r>
                    </a:p>
                  </a:txBody>
                  <a:tcPr marL="173648" marR="173648" marT="126289" marB="126289" anchor="ctr"/>
                </a:tc>
                <a:tc>
                  <a:txBody>
                    <a:bodyPr/>
                    <a:lstStyle/>
                    <a:p>
                      <a:r>
                        <a:rPr lang="en-US" sz="3000">
                          <a:effectLst/>
                        </a:rPr>
                        <a:t>58.7</a:t>
                      </a:r>
                    </a:p>
                  </a:txBody>
                  <a:tcPr marL="173648" marR="173648" marT="126289" marB="126289" anchor="ctr"/>
                </a:tc>
                <a:extLst>
                  <a:ext uri="{0D108BD9-81ED-4DB2-BD59-A6C34878D82A}">
                    <a16:rowId xmlns:a16="http://schemas.microsoft.com/office/drawing/2014/main" val="3364371408"/>
                  </a:ext>
                </a:extLst>
              </a:tr>
            </a:tbl>
          </a:graphicData>
        </a:graphic>
      </p:graphicFrame>
    </p:spTree>
    <p:extLst>
      <p:ext uri="{BB962C8B-B14F-4D97-AF65-F5344CB8AC3E}">
        <p14:creationId xmlns:p14="http://schemas.microsoft.com/office/powerpoint/2010/main" val="2871567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3420</Words>
  <Application>Microsoft Office PowerPoint</Application>
  <PresentationFormat>Widescreen</PresentationFormat>
  <Paragraphs>310</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Roboto</vt:lpstr>
      <vt:lpstr>Tahoma</vt:lpstr>
      <vt:lpstr>Office Theme</vt:lpstr>
      <vt:lpstr>History of Periodic Table</vt:lpstr>
      <vt:lpstr>Development of Periodic Table</vt:lpstr>
      <vt:lpstr>Dobereiner’s Triads</vt:lpstr>
      <vt:lpstr>Dobereiner’s Triads</vt:lpstr>
      <vt:lpstr>Triad 1 This triad was made up of the alkali metals lithium, sodium, and potassium. The arithmetic mean of the masses of potassium and lithium corresponds to 23.02, which is almost equal to the atomic mass of sodium.</vt:lpstr>
      <vt:lpstr>Triad 2 As mentioned earlier, calcium, barium, and strontium formed another one of Dobereiner’s triads The mean of the masses of barium and calcium corresponds to 88.7.</vt:lpstr>
      <vt:lpstr> Triad 3 The halogens chlorine, bromine, and iodine constituted one of the triads. The mean value of the atomic masses of chlorine and iodine is 81.1 </vt:lpstr>
      <vt:lpstr>Triad 4 The fourth triad was formed by the elements sulfur, selenium, and tellurium. </vt:lpstr>
      <vt:lpstr>Triad 5 Iron, cobalt, and nickel constituted the last of Dobereiner’s triads. </vt:lpstr>
      <vt:lpstr>Limitations of Dobereiner’s Triads </vt:lpstr>
      <vt:lpstr>Newland’s Law of Octaves</vt:lpstr>
      <vt:lpstr>Newland’s Law of Octaves</vt:lpstr>
      <vt:lpstr>PowerPoint Presentation</vt:lpstr>
      <vt:lpstr>Limitations of Newland’s Law of Octaves</vt:lpstr>
      <vt:lpstr>Meyer’s Atomic Volume Curve</vt:lpstr>
      <vt:lpstr>Lothar Meyer's periodic table, published in "Die modernen Theorien der Chemie" (1864)</vt:lpstr>
      <vt:lpstr>Meyer's table with vertical display of periods in 1870 </vt:lpstr>
      <vt:lpstr>PowerPoint Presentation</vt:lpstr>
      <vt:lpstr>Mendeleev's Periodic Table</vt:lpstr>
      <vt:lpstr>PowerPoint Presentation</vt:lpstr>
      <vt:lpstr>PowerPoint Presentation</vt:lpstr>
      <vt:lpstr>PowerPoint Presentation</vt:lpstr>
      <vt:lpstr>PowerPoint Presentation</vt:lpstr>
      <vt:lpstr>PowerPoint Presentation</vt:lpstr>
      <vt:lpstr>Summary</vt:lpstr>
      <vt:lpstr>PowerPoint Presentation</vt:lpstr>
      <vt:lpstr>   Dmitri Mendeleev is often referred to as the Father of the Periodic Table. He called his table or matrix, "the Periodic System" </vt:lpstr>
      <vt:lpstr>PowerPoint Presentation</vt:lpstr>
      <vt:lpstr>Henry Moseley. Reproduced courtesy of the Library and Information Centre, The Royal Society of Chemistry.</vt:lpstr>
      <vt:lpstr>Atomic Number and Modern Periodic Law</vt:lpstr>
      <vt:lpstr>. </vt:lpstr>
      <vt:lpstr>PowerPoint Presentation</vt:lpstr>
      <vt:lpstr>Atomic Number and Modern Periodic Law</vt:lpstr>
      <vt:lpstr>Atomic Number and Modern Periodic Law</vt:lpstr>
      <vt:lpstr>PowerPoint Presentation</vt:lpstr>
      <vt:lpstr>PowerPoint Presentation</vt:lpstr>
      <vt:lpstr>PowerPoint Presentation</vt:lpstr>
      <vt:lpstr>Features of periodic table</vt:lpstr>
      <vt:lpstr>Features of periodic table</vt:lpstr>
      <vt:lpstr>Features of periodic table</vt:lpstr>
      <vt:lpstr>PowerPoint Presentation</vt:lpstr>
      <vt:lpstr>Nomenclature of Elements of Atomic Numbers greater than 100</vt:lpstr>
      <vt:lpstr>Nomenclature of Elements of Atomic Numbers greater than 100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Periodic Table</dc:title>
  <dc:creator>Malik Naeem Akram</dc:creator>
  <cp:lastModifiedBy>Naeem Akram</cp:lastModifiedBy>
  <cp:revision>8</cp:revision>
  <dcterms:created xsi:type="dcterms:W3CDTF">2020-06-04T12:22:48Z</dcterms:created>
  <dcterms:modified xsi:type="dcterms:W3CDTF">2020-09-30T07:41:52Z</dcterms:modified>
</cp:coreProperties>
</file>